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9" r:id="rId1"/>
  </p:sldMasterIdLst>
  <p:notesMasterIdLst>
    <p:notesMasterId r:id="rId23"/>
  </p:notesMasterIdLst>
  <p:handoutMasterIdLst>
    <p:handoutMasterId r:id="rId24"/>
  </p:handoutMasterIdLst>
  <p:sldIdLst>
    <p:sldId id="256" r:id="rId2"/>
    <p:sldId id="496" r:id="rId3"/>
    <p:sldId id="528" r:id="rId4"/>
    <p:sldId id="526" r:id="rId5"/>
    <p:sldId id="499" r:id="rId6"/>
    <p:sldId id="500" r:id="rId7"/>
    <p:sldId id="517" r:id="rId8"/>
    <p:sldId id="532" r:id="rId9"/>
    <p:sldId id="502" r:id="rId10"/>
    <p:sldId id="525" r:id="rId11"/>
    <p:sldId id="504" r:id="rId12"/>
    <p:sldId id="518" r:id="rId13"/>
    <p:sldId id="519" r:id="rId14"/>
    <p:sldId id="520" r:id="rId15"/>
    <p:sldId id="408" r:id="rId16"/>
    <p:sldId id="530" r:id="rId17"/>
    <p:sldId id="345" r:id="rId18"/>
    <p:sldId id="527" r:id="rId19"/>
    <p:sldId id="462" r:id="rId20"/>
    <p:sldId id="524" r:id="rId21"/>
    <p:sldId id="40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6B"/>
    <a:srgbClr val="00695C"/>
    <a:srgbClr val="004D40"/>
    <a:srgbClr val="00897B"/>
    <a:srgbClr val="009688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1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73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8455B-53D9-4B32-B77E-7E7E18621C26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1FCB9-0F10-4245-A0A2-69FBCD491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96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C0025-84E0-4622-B84A-76A80A733ECE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9F2A00-BE8E-4CC2-8090-5D4D31802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90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728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31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84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87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06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88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55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20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1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78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28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59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60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19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67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44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66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E370-7DB2-309F-F509-5DC7F6EB2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D07B4-46F5-A503-3F74-ED46A2170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80AC8-F8A6-324A-1BB4-4339CEF8E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CA6F3-79DC-0B64-5B0E-7CFB2F86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A8B2C-9385-3535-9A58-121CE707B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6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6272D-382A-2A61-FCF7-506F68E18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CE743-0440-C001-9358-4C37C12C94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8A46-03D4-BC7E-ED9D-FDAAB241E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FBC28-6028-B159-C427-11D175626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5D20B-82AB-55BB-FE1D-E44503149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37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F6A0BC-25E4-4CDC-E2CF-B03A544032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4A634-6FA1-1047-7FA6-F19A8C2B50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D51B0-F344-160C-B8BD-D6F942BBD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7E528-7B84-91B5-E53A-E5B1EF5AF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0CA8B-180B-4250-6ACC-AC31F75B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78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9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lo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4486012" y="692079"/>
            <a:ext cx="3219973" cy="3219973"/>
          </a:xfrm>
          <a:custGeom>
            <a:avLst/>
            <a:gdLst>
              <a:gd name="connsiteX0" fmla="*/ 2467620 w 4935242"/>
              <a:gd name="connsiteY0" fmla="*/ 1233811 h 4935242"/>
              <a:gd name="connsiteX1" fmla="*/ 1233810 w 4935242"/>
              <a:gd name="connsiteY1" fmla="*/ 2467621 h 4935242"/>
              <a:gd name="connsiteX2" fmla="*/ 2467620 w 4935242"/>
              <a:gd name="connsiteY2" fmla="*/ 3701431 h 4935242"/>
              <a:gd name="connsiteX3" fmla="*/ 3701430 w 4935242"/>
              <a:gd name="connsiteY3" fmla="*/ 2467621 h 4935242"/>
              <a:gd name="connsiteX4" fmla="*/ 2467620 w 4935242"/>
              <a:gd name="connsiteY4" fmla="*/ 1233811 h 4935242"/>
              <a:gd name="connsiteX5" fmla="*/ 2467621 w 4935242"/>
              <a:gd name="connsiteY5" fmla="*/ 0 h 4935242"/>
              <a:gd name="connsiteX6" fmla="*/ 4935242 w 4935242"/>
              <a:gd name="connsiteY6" fmla="*/ 2467621 h 4935242"/>
              <a:gd name="connsiteX7" fmla="*/ 2467621 w 4935242"/>
              <a:gd name="connsiteY7" fmla="*/ 4935242 h 4935242"/>
              <a:gd name="connsiteX8" fmla="*/ 0 w 4935242"/>
              <a:gd name="connsiteY8" fmla="*/ 2467621 h 4935242"/>
              <a:gd name="connsiteX9" fmla="*/ 2467621 w 4935242"/>
              <a:gd name="connsiteY9" fmla="*/ 0 h 493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35242" h="4935242">
                <a:moveTo>
                  <a:pt x="2467620" y="1233811"/>
                </a:moveTo>
                <a:cubicBezTo>
                  <a:pt x="1786206" y="1233811"/>
                  <a:pt x="1233810" y="1786207"/>
                  <a:pt x="1233810" y="2467621"/>
                </a:cubicBezTo>
                <a:cubicBezTo>
                  <a:pt x="1233810" y="3149035"/>
                  <a:pt x="1786206" y="3701431"/>
                  <a:pt x="2467620" y="3701431"/>
                </a:cubicBezTo>
                <a:cubicBezTo>
                  <a:pt x="3149034" y="3701431"/>
                  <a:pt x="3701430" y="3149035"/>
                  <a:pt x="3701430" y="2467621"/>
                </a:cubicBezTo>
                <a:cubicBezTo>
                  <a:pt x="3701430" y="1786207"/>
                  <a:pt x="3149034" y="1233811"/>
                  <a:pt x="2467620" y="1233811"/>
                </a:cubicBezTo>
                <a:close/>
                <a:moveTo>
                  <a:pt x="2467621" y="0"/>
                </a:moveTo>
                <a:cubicBezTo>
                  <a:pt x="3830450" y="0"/>
                  <a:pt x="4935242" y="1104792"/>
                  <a:pt x="4935242" y="2467621"/>
                </a:cubicBezTo>
                <a:cubicBezTo>
                  <a:pt x="4935242" y="3830450"/>
                  <a:pt x="3830450" y="4935242"/>
                  <a:pt x="2467621" y="4935242"/>
                </a:cubicBezTo>
                <a:cubicBezTo>
                  <a:pt x="1104792" y="4935242"/>
                  <a:pt x="0" y="3830450"/>
                  <a:pt x="0" y="2467621"/>
                </a:cubicBezTo>
                <a:cubicBezTo>
                  <a:pt x="0" y="1104792"/>
                  <a:pt x="1104792" y="0"/>
                  <a:pt x="2467621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5356166" y="1542537"/>
            <a:ext cx="1479666" cy="1479666"/>
          </a:xfrm>
          <a:custGeom>
            <a:avLst/>
            <a:gdLst>
              <a:gd name="connsiteX0" fmla="*/ 739833 w 1479666"/>
              <a:gd name="connsiteY0" fmla="*/ 0 h 1479666"/>
              <a:gd name="connsiteX1" fmla="*/ 1479666 w 1479666"/>
              <a:gd name="connsiteY1" fmla="*/ 739833 h 1479666"/>
              <a:gd name="connsiteX2" fmla="*/ 739833 w 1479666"/>
              <a:gd name="connsiteY2" fmla="*/ 1479666 h 1479666"/>
              <a:gd name="connsiteX3" fmla="*/ 0 w 1479666"/>
              <a:gd name="connsiteY3" fmla="*/ 739833 h 1479666"/>
              <a:gd name="connsiteX4" fmla="*/ 739833 w 1479666"/>
              <a:gd name="connsiteY4" fmla="*/ 0 h 1479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666" h="1479666">
                <a:moveTo>
                  <a:pt x="739833" y="0"/>
                </a:moveTo>
                <a:cubicBezTo>
                  <a:pt x="1148431" y="0"/>
                  <a:pt x="1479666" y="331235"/>
                  <a:pt x="1479666" y="739833"/>
                </a:cubicBezTo>
                <a:cubicBezTo>
                  <a:pt x="1479666" y="1148431"/>
                  <a:pt x="1148431" y="1479666"/>
                  <a:pt x="739833" y="1479666"/>
                </a:cubicBezTo>
                <a:cubicBezTo>
                  <a:pt x="331235" y="1479666"/>
                  <a:pt x="0" y="1148431"/>
                  <a:pt x="0" y="739833"/>
                </a:cubicBezTo>
                <a:cubicBezTo>
                  <a:pt x="0" y="331235"/>
                  <a:pt x="331235" y="0"/>
                  <a:pt x="739833" y="0"/>
                </a:cubicBezTo>
                <a:close/>
              </a:path>
            </a:pathLst>
          </a:custGeom>
          <a:pattFill prst="pct5">
            <a:fgClr>
              <a:schemeClr val="tx1">
                <a:lumMod val="40000"/>
                <a:lumOff val="6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346541" y="3873733"/>
            <a:ext cx="2601739" cy="471202"/>
          </a:xfrm>
        </p:spPr>
        <p:txBody>
          <a:bodyPr>
            <a:noAutofit/>
          </a:bodyPr>
          <a:lstStyle>
            <a:lvl1pPr marL="0" indent="0">
              <a:buNone/>
              <a:defRPr sz="3200">
                <a:latin typeface="Source Sans Pro Light" panose="020B0403030403020204" pitchFamily="34" charset="0"/>
              </a:defRPr>
            </a:lvl1pPr>
            <a:lvl2pPr marL="457200" indent="0">
              <a:buNone/>
              <a:defRPr sz="3200">
                <a:latin typeface="Source Sans Pro Light" panose="020B0403030403020204" pitchFamily="34" charset="0"/>
              </a:defRPr>
            </a:lvl2pPr>
            <a:lvl3pPr marL="914400" indent="0">
              <a:buNone/>
              <a:defRPr sz="3200">
                <a:latin typeface="Source Sans Pro Light" panose="020B0403030403020204" pitchFamily="34" charset="0"/>
              </a:defRPr>
            </a:lvl3pPr>
            <a:lvl4pPr marL="1371600" indent="0">
              <a:buNone/>
              <a:defRPr sz="3200">
                <a:latin typeface="Source Sans Pro Light" panose="020B0403030403020204" pitchFamily="34" charset="0"/>
              </a:defRPr>
            </a:lvl4pPr>
            <a:lvl5pPr marL="1828800" indent="0">
              <a:buNone/>
              <a:defRPr sz="3200"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365449" y="4344935"/>
            <a:ext cx="2601739" cy="299359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Source Sans Pro Light" panose="020B0403030403020204" pitchFamily="34" charset="0"/>
              </a:defRPr>
            </a:lvl1pPr>
            <a:lvl2pPr marL="457200" indent="0">
              <a:buNone/>
              <a:defRPr sz="3200">
                <a:latin typeface="Source Sans Pro Light" panose="020B0403030403020204" pitchFamily="34" charset="0"/>
              </a:defRPr>
            </a:lvl2pPr>
            <a:lvl3pPr marL="914400" indent="0">
              <a:buNone/>
              <a:defRPr sz="3200">
                <a:latin typeface="Source Sans Pro Light" panose="020B0403030403020204" pitchFamily="34" charset="0"/>
              </a:defRPr>
            </a:lvl3pPr>
            <a:lvl4pPr marL="1371600" indent="0">
              <a:buNone/>
              <a:defRPr sz="3200">
                <a:latin typeface="Source Sans Pro Light" panose="020B0403030403020204" pitchFamily="34" charset="0"/>
              </a:defRPr>
            </a:lvl4pPr>
            <a:lvl5pPr marL="1828800" indent="0">
              <a:buNone/>
              <a:defRPr sz="3200"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</a:t>
            </a:r>
          </a:p>
        </p:txBody>
      </p:sp>
    </p:spTree>
    <p:extLst>
      <p:ext uri="{BB962C8B-B14F-4D97-AF65-F5344CB8AC3E}">
        <p14:creationId xmlns:p14="http://schemas.microsoft.com/office/powerpoint/2010/main" val="239463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550107" y="1155206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195701" y="2813063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550107" y="4373877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47404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"/>
          <p:cNvSpPr/>
          <p:nvPr userDrawn="1"/>
        </p:nvSpPr>
        <p:spPr>
          <a:xfrm>
            <a:off x="0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550108" y="1163704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195701" y="2764541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80061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ne Mockup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25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747991" y="2194267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878636" y="2194267"/>
            <a:ext cx="1923627" cy="3413760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5009281" y="2194267"/>
            <a:ext cx="1923627" cy="3413760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08835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Member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2" hasCustomPrompt="1"/>
          </p:nvPr>
        </p:nvSpPr>
        <p:spPr>
          <a:xfrm>
            <a:off x="964369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964369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 hasCustomPrompt="1"/>
          </p:nvPr>
        </p:nvSpPr>
        <p:spPr>
          <a:xfrm>
            <a:off x="964369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 hasCustomPrompt="1"/>
          </p:nvPr>
        </p:nvSpPr>
        <p:spPr>
          <a:xfrm>
            <a:off x="4369208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4369208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 hasCustomPrompt="1"/>
          </p:nvPr>
        </p:nvSpPr>
        <p:spPr>
          <a:xfrm>
            <a:off x="4369208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8" hasCustomPrompt="1"/>
          </p:nvPr>
        </p:nvSpPr>
        <p:spPr>
          <a:xfrm>
            <a:off x="7774046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9" hasCustomPrompt="1"/>
          </p:nvPr>
        </p:nvSpPr>
        <p:spPr>
          <a:xfrm>
            <a:off x="7774046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7774046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15" name="Group 14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4" name="Rounded Rectangle 3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55120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04931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ne Mockup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30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364249" y="2579857"/>
            <a:ext cx="1632511" cy="2897131"/>
          </a:xfrm>
          <a:custGeom>
            <a:avLst/>
            <a:gdLst>
              <a:gd name="connsiteX0" fmla="*/ 0 w 1632511"/>
              <a:gd name="connsiteY0" fmla="*/ 0 h 2897131"/>
              <a:gd name="connsiteX1" fmla="*/ 1632511 w 1632511"/>
              <a:gd name="connsiteY1" fmla="*/ 0 h 2897131"/>
              <a:gd name="connsiteX2" fmla="*/ 1632511 w 1632511"/>
              <a:gd name="connsiteY2" fmla="*/ 2897131 h 2897131"/>
              <a:gd name="connsiteX3" fmla="*/ 0 w 1632511"/>
              <a:gd name="connsiteY3" fmla="*/ 2897131 h 289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511" h="2897131">
                <a:moveTo>
                  <a:pt x="0" y="0"/>
                </a:moveTo>
                <a:lnTo>
                  <a:pt x="1632511" y="0"/>
                </a:lnTo>
                <a:lnTo>
                  <a:pt x="1632511" y="2897131"/>
                </a:lnTo>
                <a:lnTo>
                  <a:pt x="0" y="2897131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7212686" y="2579857"/>
            <a:ext cx="1632511" cy="2897131"/>
          </a:xfrm>
          <a:custGeom>
            <a:avLst/>
            <a:gdLst>
              <a:gd name="connsiteX0" fmla="*/ 0 w 1632511"/>
              <a:gd name="connsiteY0" fmla="*/ 0 h 2897131"/>
              <a:gd name="connsiteX1" fmla="*/ 1632511 w 1632511"/>
              <a:gd name="connsiteY1" fmla="*/ 0 h 2897131"/>
              <a:gd name="connsiteX2" fmla="*/ 1632511 w 1632511"/>
              <a:gd name="connsiteY2" fmla="*/ 2897131 h 2897131"/>
              <a:gd name="connsiteX3" fmla="*/ 0 w 1632511"/>
              <a:gd name="connsiteY3" fmla="*/ 2897131 h 289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511" h="2897131">
                <a:moveTo>
                  <a:pt x="0" y="0"/>
                </a:moveTo>
                <a:lnTo>
                  <a:pt x="1632511" y="0"/>
                </a:lnTo>
                <a:lnTo>
                  <a:pt x="1632511" y="2897131"/>
                </a:lnTo>
                <a:lnTo>
                  <a:pt x="0" y="2897131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1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F905F-7F0B-F853-2094-ABDD4578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C5964-3871-28FC-8933-5D10B39A2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A96A6-ED8B-A564-E5CA-79AACBAE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AAC49-2697-F151-F4DA-09A3704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82537-03AD-9481-75FE-C417F7BB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84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ch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088577"/>
            <a:ext cx="1271780" cy="158203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088577"/>
            <a:ext cx="1271780" cy="158203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009475"/>
            <a:ext cx="1398958" cy="1740241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52201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 Mockup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-876957" y="2093530"/>
            <a:ext cx="5070075" cy="2870272"/>
          </a:xfrm>
          <a:custGeom>
            <a:avLst/>
            <a:gdLst>
              <a:gd name="connsiteX0" fmla="*/ 0 w 5070075"/>
              <a:gd name="connsiteY0" fmla="*/ 0 h 2849779"/>
              <a:gd name="connsiteX1" fmla="*/ 5070075 w 5070075"/>
              <a:gd name="connsiteY1" fmla="*/ 0 h 2849779"/>
              <a:gd name="connsiteX2" fmla="*/ 5070075 w 5070075"/>
              <a:gd name="connsiteY2" fmla="*/ 2849779 h 2849779"/>
              <a:gd name="connsiteX3" fmla="*/ 0 w 5070075"/>
              <a:gd name="connsiteY3" fmla="*/ 2849779 h 284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0075" h="2849779">
                <a:moveTo>
                  <a:pt x="0" y="0"/>
                </a:moveTo>
                <a:lnTo>
                  <a:pt x="5070075" y="0"/>
                </a:lnTo>
                <a:lnTo>
                  <a:pt x="5070075" y="2849779"/>
                </a:lnTo>
                <a:lnTo>
                  <a:pt x="0" y="2849779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WO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43841"/>
            <a:ext cx="6614160" cy="6614160"/>
          </a:xfrm>
          <a:custGeom>
            <a:avLst/>
            <a:gdLst>
              <a:gd name="connsiteX0" fmla="*/ 0 w 6614160"/>
              <a:gd name="connsiteY0" fmla="*/ 0 h 6614160"/>
              <a:gd name="connsiteX1" fmla="*/ 6614160 w 6614160"/>
              <a:gd name="connsiteY1" fmla="*/ 6614160 h 6614160"/>
              <a:gd name="connsiteX2" fmla="*/ 3196095 w 6614160"/>
              <a:gd name="connsiteY2" fmla="*/ 6614160 h 6614160"/>
              <a:gd name="connsiteX3" fmla="*/ 0 w 6614160"/>
              <a:gd name="connsiteY3" fmla="*/ 3418065 h 66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14160" h="6614160">
                <a:moveTo>
                  <a:pt x="0" y="0"/>
                </a:moveTo>
                <a:cubicBezTo>
                  <a:pt x="3652900" y="0"/>
                  <a:pt x="6614160" y="2961260"/>
                  <a:pt x="6614160" y="6614160"/>
                </a:cubicBezTo>
                <a:lnTo>
                  <a:pt x="3196095" y="6614160"/>
                </a:lnTo>
                <a:cubicBezTo>
                  <a:pt x="3196095" y="4849006"/>
                  <a:pt x="1765155" y="3418065"/>
                  <a:pt x="0" y="3418065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40105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3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WO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"/>
            <a:ext cx="6614160" cy="6614159"/>
          </a:xfrm>
          <a:custGeom>
            <a:avLst/>
            <a:gdLst>
              <a:gd name="connsiteX0" fmla="*/ 3196095 w 6614160"/>
              <a:gd name="connsiteY0" fmla="*/ 0 h 6614159"/>
              <a:gd name="connsiteX1" fmla="*/ 6614160 w 6614160"/>
              <a:gd name="connsiteY1" fmla="*/ 0 h 6614159"/>
              <a:gd name="connsiteX2" fmla="*/ 0 w 6614160"/>
              <a:gd name="connsiteY2" fmla="*/ 6614159 h 6614159"/>
              <a:gd name="connsiteX3" fmla="*/ 0 w 6614160"/>
              <a:gd name="connsiteY3" fmla="*/ 3196094 h 6614159"/>
              <a:gd name="connsiteX4" fmla="*/ 3196095 w 6614160"/>
              <a:gd name="connsiteY4" fmla="*/ 0 h 66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60" h="6614159">
                <a:moveTo>
                  <a:pt x="3196095" y="0"/>
                </a:moveTo>
                <a:lnTo>
                  <a:pt x="6614160" y="0"/>
                </a:lnTo>
                <a:cubicBezTo>
                  <a:pt x="6614160" y="3652899"/>
                  <a:pt x="3652900" y="6614159"/>
                  <a:pt x="0" y="6614159"/>
                </a:cubicBezTo>
                <a:lnTo>
                  <a:pt x="0" y="3196094"/>
                </a:lnTo>
                <a:cubicBezTo>
                  <a:pt x="1765155" y="3196094"/>
                  <a:pt x="3196095" y="1765154"/>
                  <a:pt x="3196095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5" name="Shape 2"/>
          <p:cNvSpPr/>
          <p:nvPr userDrawn="1"/>
        </p:nvSpPr>
        <p:spPr>
          <a:xfrm>
            <a:off x="0" y="-10347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130583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ABE3A-FABB-50AB-AC12-6543334F6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E01D9-D476-2847-1872-59A85C7D4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A0127-EB93-8B4A-0C0A-B03A506FF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32540-12AD-F56D-DE91-F8C49AE53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A736D-474E-8553-DB91-452524AA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1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32000-8B6D-8625-7856-240D3E33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5138F-7F1F-0F63-BC2E-83E231AA2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F8E941-B6E0-3F7C-8BDA-3A683DEE2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F19E2-A794-8C19-14F3-6E269E66D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29C89-B850-50EB-FFF7-2A7AFBA2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6F4E3-3218-375C-6185-4C00E205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412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9EDDD-9889-FD6C-D0B1-4DC531544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26DA3-9B20-0F17-ECC1-3D541A48F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66076-DE1F-413D-9053-608E4F131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ABB350-F42C-706F-14AB-E0B3618B9C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25C3E0-3FEC-E52A-FAC1-394E3F785A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E0D297-6298-E01B-AE76-2A605ADF5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6D4886-A36E-55DA-ADA7-9C92F7088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0AD055-9E5E-A3D8-B84A-D2FA5C4E4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90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6781B-3244-DC82-55C0-D2B07632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07644A-367D-94C9-0457-44E952CE1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56345-10AD-AEF5-D834-9EFED378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9C9C9-ACA7-DF0D-9B89-C1343DC6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0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0E69F1-C888-DD8B-9A81-D80F36DD9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DC59BC-CB4C-34A2-8879-B53810FF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AFAC0-FDD9-F967-2DB6-43427C4B8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3A4FB-38B4-7BF9-1652-D26C3014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96899-6B5D-F8D4-74BD-F816A43E0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3CA40-06C3-A4BF-EEDE-95604D5F7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B08AC-3866-F7E9-CA19-EEFC320A1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AA2E9-8B2C-541D-7E7F-5C289788B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E8EA8-D03B-EF93-A09E-EE64B149A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6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716A-F31C-38D0-05B7-1180010FC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79D2D8-2EE6-FD0D-FE12-A1B5DCFBC7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AB1AA-4602-3C2F-F405-E5E40D35D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2755E-48DA-5C60-B9AC-8277D5DAF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F6FAC-BD12-F224-07E5-910B251A4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E7383-D916-9408-A240-0D32C70C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F63617-89FD-7FD6-0A8F-32C7A7027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A9A1B-3BDE-0D60-E4EC-1B9202C65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9F6F5-C1E4-8766-BD0E-FCBED7FCB3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FC07A-730B-4BD5-910B-545DCD7BC731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96823-D9A5-715F-BCB5-4B38EE469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CCB3F-2CA2-B2F0-1767-A59148B6C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2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4" r:id="rId14"/>
    <p:sldLayoutId id="2147483935" r:id="rId15"/>
    <p:sldLayoutId id="2147483937" r:id="rId16"/>
    <p:sldLayoutId id="2147483938" r:id="rId17"/>
    <p:sldLayoutId id="2147483939" r:id="rId18"/>
    <p:sldLayoutId id="2147483940" r:id="rId19"/>
    <p:sldLayoutId id="2147483941" r:id="rId20"/>
    <p:sldLayoutId id="2147483942" r:id="rId21"/>
    <p:sldLayoutId id="2147483943" r:id="rId22"/>
    <p:sldLayoutId id="2147483944" r:id="rId23"/>
    <p:sldLayoutId id="2147483945" r:id="rId24"/>
  </p:sldLayoutIdLst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.jp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s.nvidia.com/blog/2016/07/29/whats-difference-artificial-intelligence-machine-learning-deep-learning-ai/" TargetMode="External"/><Relationship Id="rId13" Type="http://schemas.openxmlformats.org/officeDocument/2006/relationships/image" Target="../media/image2.jpg"/><Relationship Id="rId3" Type="http://schemas.openxmlformats.org/officeDocument/2006/relationships/hyperlink" Target="https://vnvc.vn/benh-viem-phoi-nguyen-nhan-trieu-chung-dieu-tri-va-cach-phong-ngua/#:~:text=ph%E1%BB%95i ra sao?-,B%E1%BB%87nh vi%C3%AAm ph%E1%BB%95i l%C3%A0 g%C3%AC?,khu%E1%BA%A9n, virus, vi n%E1%BA%A5m." TargetMode="External"/><Relationship Id="rId7" Type="http://schemas.openxmlformats.org/officeDocument/2006/relationships/hyperlink" Target="https://nttuan8.com/" TargetMode="External"/><Relationship Id="rId12" Type="http://schemas.openxmlformats.org/officeDocument/2006/relationships/hyperlink" Target="https://research.google.com/colaboratory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radiology.com.vn/bai-giang/dac-diem-hinh-anh-xquang-viem-phoi-do-corona-virus-n193.html" TargetMode="External"/><Relationship Id="rId11" Type="http://schemas.openxmlformats.org/officeDocument/2006/relationships/hyperlink" Target="https://www.jetbrains.com/pycharm/" TargetMode="External"/><Relationship Id="rId5" Type="http://schemas.openxmlformats.org/officeDocument/2006/relationships/hyperlink" Target="https://simple.wikipedia.org/wiki/Machine_learning#:~:text=Machine%20learning%20gives%20computers%20the,from%20work%20in%20artificial%20intelligence.&amp;text=Machine%20learning%20is%20done%20where,explicit%20algorithms%20cannot%20be%20done." TargetMode="External"/><Relationship Id="rId10" Type="http://schemas.openxmlformats.org/officeDocument/2006/relationships/hyperlink" Target="https://viblo.asia/p/gioi-thieu-mang-resnet-vyDZOa7R5wj" TargetMode="External"/><Relationship Id="rId4" Type="http://schemas.openxmlformats.org/officeDocument/2006/relationships/hyperlink" Target="https://tamanhhospital.vn/chup-xquang-phoi/" TargetMode="External"/><Relationship Id="rId9" Type="http://schemas.openxmlformats.org/officeDocument/2006/relationships/hyperlink" Target="http://yann.lecun.com/exdb/publis/pdf/lecun-98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.jp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2"/>
          <p:cNvSpPr/>
          <p:nvPr/>
        </p:nvSpPr>
        <p:spPr>
          <a:xfrm>
            <a:off x="80448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06DD98-44BE-DCCD-4F5F-E3B464B54FFD}"/>
              </a:ext>
            </a:extLst>
          </p:cNvPr>
          <p:cNvSpPr>
            <a:spLocks/>
          </p:cNvSpPr>
          <p:nvPr/>
        </p:nvSpPr>
        <p:spPr bwMode="auto">
          <a:xfrm>
            <a:off x="967666" y="2400098"/>
            <a:ext cx="10520039" cy="91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14288" tIns="14288" rIns="14288" bIns="14288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857250" algn="l" defTabSz="171450" rtl="0" eaLnBrk="1" latinLnBrk="0" hangingPunct="1"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1028700" algn="l" defTabSz="171450" rtl="0" eaLnBrk="1" latinLnBrk="0" hangingPunct="1"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200150" algn="l" defTabSz="171450" rtl="0" eaLnBrk="1" latinLnBrk="0" hangingPunct="1"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371600" algn="l" defTabSz="171450" rtl="0" eaLnBrk="1" latinLnBrk="0" hangingPunct="1"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sz="4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 HIỆN BỆNH PHỔI DỰA TRÊN ẢNH X-QUANG DÙNG HỌC SÂU</a:t>
            </a:r>
            <a:endParaRPr 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Open Sans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759684-92AA-CBAB-C1AF-600C99FC2580}"/>
              </a:ext>
            </a:extLst>
          </p:cNvPr>
          <p:cNvSpPr/>
          <p:nvPr/>
        </p:nvSpPr>
        <p:spPr bwMode="auto">
          <a:xfrm>
            <a:off x="2263924" y="13305566"/>
            <a:ext cx="78469" cy="7031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857250" algn="l" defTabSz="171450" rtl="0" eaLnBrk="1" latinLnBrk="0" hangingPunct="1"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1028700" algn="l" defTabSz="171450" rtl="0" eaLnBrk="1" latinLnBrk="0" hangingPunct="1"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200150" algn="l" defTabSz="171450" rtl="0" eaLnBrk="1" latinLnBrk="0" hangingPunct="1"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371600" algn="l" defTabSz="171450" rtl="0" eaLnBrk="1" latinLnBrk="0" hangingPunct="1"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  <a:sym typeface="Gill Sans" charset="0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4C2ED9B0-E562-7CFF-88B9-2E97B459643F}"/>
              </a:ext>
            </a:extLst>
          </p:cNvPr>
          <p:cNvSpPr txBox="1"/>
          <p:nvPr/>
        </p:nvSpPr>
        <p:spPr>
          <a:xfrm>
            <a:off x="1790911" y="213326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857250" algn="l" defTabSz="171450" rtl="0" eaLnBrk="1" latinLnBrk="0" hangingPunct="1"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1028700" algn="l" defTabSz="171450" rtl="0" eaLnBrk="1" latinLnBrk="0" hangingPunct="1"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200150" algn="l" defTabSz="171450" rtl="0" eaLnBrk="1" latinLnBrk="0" hangingPunct="1"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371600" algn="l" defTabSz="171450" rtl="0" eaLnBrk="1" latinLnBrk="0" hangingPunct="1"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GIÁO DỤC VÀ ĐÀO TẠO</a:t>
            </a:r>
          </a:p>
          <a:p>
            <a:r>
              <a:rPr lang="en-US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SƯ PHẠM KỸ THUẬT TP. HỒ CHÍ MINH</a:t>
            </a:r>
          </a:p>
          <a:p>
            <a:r>
              <a:rPr lang="en-US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F876C2D3-0CBA-E52A-F2D2-4B5F91EA4171}"/>
              </a:ext>
            </a:extLst>
          </p:cNvPr>
          <p:cNvSpPr txBox="1"/>
          <p:nvPr/>
        </p:nvSpPr>
        <p:spPr>
          <a:xfrm>
            <a:off x="2263924" y="1218689"/>
            <a:ext cx="7239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857250" algn="l" defTabSz="171450" rtl="0" eaLnBrk="1" latinLnBrk="0" hangingPunct="1"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1028700" algn="l" defTabSz="171450" rtl="0" eaLnBrk="1" latinLnBrk="0" hangingPunct="1"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200150" algn="l" defTabSz="171450" rtl="0" eaLnBrk="1" latinLnBrk="0" hangingPunct="1"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371600" algn="l" defTabSz="171450" rtl="0" eaLnBrk="1" latinLnBrk="0" hangingPunct="1"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sz="25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KHÓA LUẬN TỐT NGHIỆP</a:t>
            </a: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A447C753-A215-40D3-869F-FA4C5193663B}"/>
              </a:ext>
            </a:extLst>
          </p:cNvPr>
          <p:cNvSpPr txBox="1"/>
          <p:nvPr/>
        </p:nvSpPr>
        <p:spPr>
          <a:xfrm>
            <a:off x="4553339" y="4242515"/>
            <a:ext cx="7277877" cy="155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857250" algn="l" defTabSz="171450" rtl="0" eaLnBrk="1" latinLnBrk="0" hangingPunct="1"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1028700" algn="l" defTabSz="171450" rtl="0" eaLnBrk="1" latinLnBrk="0" hangingPunct="1"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200150" algn="l" defTabSz="171450" rtl="0" eaLnBrk="1" latinLnBrk="0" hangingPunct="1"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371600" algn="l" defTabSz="171450" rtl="0" eaLnBrk="1" latinLnBrk="0" hangingPunct="1"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GVHD: TS. NGUYỄN THIÊN BẢO </a:t>
            </a:r>
          </a:p>
          <a:p>
            <a:pPr algn="l"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SVTH: TRƯƠNG HÙNG ANH             MSSV: 18133001</a:t>
            </a:r>
          </a:p>
          <a:p>
            <a:pPr algn="l"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SVTH: NGUYỄN XUÂN HIỆU             MSSV: 18133013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73EBD89E-7AC5-B530-99D3-FD3B4D7963DA}"/>
              </a:ext>
            </a:extLst>
          </p:cNvPr>
          <p:cNvSpPr txBox="1"/>
          <p:nvPr/>
        </p:nvSpPr>
        <p:spPr>
          <a:xfrm>
            <a:off x="1" y="6027051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857250" algn="l" defTabSz="171450" rtl="0" eaLnBrk="1" latinLnBrk="0" hangingPunct="1"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1028700" algn="l" defTabSz="171450" rtl="0" eaLnBrk="1" latinLnBrk="0" hangingPunct="1"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200150" algn="l" defTabSz="171450" rtl="0" eaLnBrk="1" latinLnBrk="0" hangingPunct="1"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371600" algn="l" defTabSz="171450" rtl="0" eaLnBrk="1" latinLnBrk="0" hangingPunct="1">
              <a:defRPr sz="4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sz="2000" b="1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0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20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Minh, </a:t>
            </a:r>
            <a:r>
              <a:rPr lang="en-US" sz="2000" b="1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0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07 </a:t>
            </a:r>
            <a:r>
              <a:rPr lang="en-US" sz="2000" b="1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0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01 </a:t>
            </a:r>
            <a:r>
              <a:rPr lang="en-US" sz="2000" b="1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0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2023</a:t>
            </a:r>
          </a:p>
          <a:p>
            <a:endParaRPr lang="vi-VN" sz="2000" i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Khoa Công nghệ Thông tin">
            <a:extLst>
              <a:ext uri="{FF2B5EF4-FFF2-40B4-BE49-F238E27FC236}">
                <a16:creationId xmlns:a16="http://schemas.microsoft.com/office/drawing/2014/main" id="{A6A6212E-70D0-6380-08BE-58E7587D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711" y="34896"/>
            <a:ext cx="1496786" cy="122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2572B1-47F6-477E-640C-6139FA91C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1" y="1"/>
            <a:ext cx="1307710" cy="13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8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VGG19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461923-7383-16FB-DF4E-C11977353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609" y="8146"/>
            <a:ext cx="1047850" cy="1047850"/>
          </a:xfrm>
          <a:prstGeom prst="rect">
            <a:avLst/>
          </a:prstGeom>
        </p:spPr>
      </p:pic>
      <p:pic>
        <p:nvPicPr>
          <p:cNvPr id="4" name="Picture 3" descr="Illustration of the network architecture of VGG-19 model: conv means... |  Download Scientific Diagram">
            <a:extLst>
              <a:ext uri="{FF2B5EF4-FFF2-40B4-BE49-F238E27FC236}">
                <a16:creationId xmlns:a16="http://schemas.microsoft.com/office/drawing/2014/main" id="{B1BA23E9-E166-5A4A-0B8C-4F1526C1A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445467"/>
            <a:ext cx="5715000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A12B42-25A0-9BE7-0007-5C4D51C4A476}"/>
              </a:ext>
            </a:extLst>
          </p:cNvPr>
          <p:cNvSpPr txBox="1"/>
          <p:nvPr/>
        </p:nvSpPr>
        <p:spPr>
          <a:xfrm>
            <a:off x="4861248" y="5040011"/>
            <a:ext cx="199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VGG-19</a:t>
            </a:r>
          </a:p>
        </p:txBody>
      </p:sp>
    </p:spTree>
    <p:extLst>
      <p:ext uri="{BB962C8B-B14F-4D97-AF65-F5344CB8AC3E}">
        <p14:creationId xmlns:p14="http://schemas.microsoft.com/office/powerpoint/2010/main" val="229468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ResNet50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image79.png">
            <a:extLst>
              <a:ext uri="{FF2B5EF4-FFF2-40B4-BE49-F238E27FC236}">
                <a16:creationId xmlns:a16="http://schemas.microsoft.com/office/drawing/2014/main" id="{3E17B3A5-F873-B468-31E8-95CC7587694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761377" y="456502"/>
            <a:ext cx="4430900" cy="5784591"/>
          </a:xfrm>
          <a:prstGeom prst="rect">
            <a:avLst/>
          </a:prstGeom>
          <a:ln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2F82BC-B7D7-D3C0-CDEC-D1A92D9AF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609" y="8146"/>
            <a:ext cx="1047850" cy="1047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83C03C-B2DF-D9C4-F331-D0513F163C22}"/>
              </a:ext>
            </a:extLst>
          </p:cNvPr>
          <p:cNvSpPr txBox="1"/>
          <p:nvPr/>
        </p:nvSpPr>
        <p:spPr>
          <a:xfrm>
            <a:off x="8696129" y="3059668"/>
            <a:ext cx="320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sánh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VGG 19,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ResNet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152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8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64744" y="344100"/>
            <a:ext cx="9210034" cy="486355"/>
          </a:xfrm>
        </p:spPr>
        <p:txBody>
          <a:bodyPr>
            <a:no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478A9-EEA7-11B5-EF4C-8E5F297C21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609" y="124330"/>
            <a:ext cx="818527" cy="8185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5B3E19-E2CE-D487-9F51-A3DC502715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9899"/>
            <a:ext cx="2681056" cy="20027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04754B-83BD-A860-60EE-8575BC277F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2649"/>
            <a:ext cx="2681056" cy="19341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543423-1E5E-72E2-33D3-295D5602F0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056" y="949900"/>
            <a:ext cx="2796466" cy="20027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28409C-CDFA-3759-10D1-16046D8BE8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057" y="2952649"/>
            <a:ext cx="2796466" cy="19338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8F1822C-4564-8E23-C63C-ACF544941E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29" y="949899"/>
            <a:ext cx="2954056" cy="20027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870C137-51B9-1057-1CAA-15D2F8808FB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28" y="2952646"/>
            <a:ext cx="2954056" cy="193387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323793C-1FD0-C8CA-45BE-5876D2B6DB6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85" y="949899"/>
            <a:ext cx="3204758" cy="20027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FD30021-9E8E-00A8-281F-87AE39C3233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85" y="2952646"/>
            <a:ext cx="3204758" cy="193387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430624"/>
              </p:ext>
            </p:extLst>
          </p:nvPr>
        </p:nvGraphicFramePr>
        <p:xfrm>
          <a:off x="329725" y="5490884"/>
          <a:ext cx="857465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659">
                  <a:extLst>
                    <a:ext uri="{9D8B030D-6E8A-4147-A177-3AD203B41FA5}">
                      <a16:colId xmlns:a16="http://schemas.microsoft.com/office/drawing/2014/main" val="11382322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756954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109679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2586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Pneumonia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076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  <a:r>
                        <a:rPr lang="en-US" baseline="0" dirty="0"/>
                        <a:t> gốc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2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  <a:r>
                        <a:rPr lang="en-US" baseline="0" dirty="0"/>
                        <a:t> sau khi tăng cường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2761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673805"/>
              </p:ext>
            </p:extLst>
          </p:nvPr>
        </p:nvGraphicFramePr>
        <p:xfrm>
          <a:off x="8904384" y="5490594"/>
          <a:ext cx="2170398" cy="1112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353">
                  <a:extLst>
                    <a:ext uri="{9D8B030D-6E8A-4147-A177-3AD203B41FA5}">
                      <a16:colId xmlns:a16="http://schemas.microsoft.com/office/drawing/2014/main" val="4287228357"/>
                    </a:ext>
                  </a:extLst>
                </a:gridCol>
                <a:gridCol w="1143045">
                  <a:extLst>
                    <a:ext uri="{9D8B030D-6E8A-4147-A177-3AD203B41FA5}">
                      <a16:colId xmlns:a16="http://schemas.microsoft.com/office/drawing/2014/main" val="3949558058"/>
                    </a:ext>
                  </a:extLst>
                </a:gridCol>
              </a:tblGrid>
              <a:tr h="374740"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133884"/>
                  </a:ext>
                </a:extLst>
              </a:tr>
              <a:tr h="738070">
                <a:tc>
                  <a:txBody>
                    <a:bodyPr/>
                    <a:lstStyle/>
                    <a:p>
                      <a:r>
                        <a:rPr lang="en-US" dirty="0"/>
                        <a:t>610x429</a:t>
                      </a:r>
                    </a:p>
                    <a:p>
                      <a:r>
                        <a:rPr lang="en-US"/>
                        <a:t>168.2k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Grayscale</a:t>
                      </a:r>
                    </a:p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10171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7EC1BAA-812C-F91E-1E5D-41B5DCE7817B}"/>
              </a:ext>
            </a:extLst>
          </p:cNvPr>
          <p:cNvSpPr txBox="1"/>
          <p:nvPr/>
        </p:nvSpPr>
        <p:spPr>
          <a:xfrm>
            <a:off x="2057894" y="4886523"/>
            <a:ext cx="1246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>
              <a:lnSpc>
                <a:spcPct val="150000"/>
              </a:lnSpc>
              <a:spcAft>
                <a:spcPts val="0"/>
              </a:spcAft>
            </a:pP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NORMAL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EC1BAA-812C-F91E-1E5D-41B5DCE7817B}"/>
              </a:ext>
            </a:extLst>
          </p:cNvPr>
          <p:cNvSpPr txBox="1"/>
          <p:nvPr/>
        </p:nvSpPr>
        <p:spPr>
          <a:xfrm>
            <a:off x="8103153" y="4904159"/>
            <a:ext cx="140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>
              <a:lnSpc>
                <a:spcPct val="15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PNEUMONIA</a:t>
            </a:r>
            <a:endParaRPr lang="en-US" sz="160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0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cường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C7E49-609B-9F66-3568-F6B04C1F90FA}"/>
              </a:ext>
            </a:extLst>
          </p:cNvPr>
          <p:cNvSpPr txBox="1"/>
          <p:nvPr/>
        </p:nvSpPr>
        <p:spPr>
          <a:xfrm>
            <a:off x="8108302" y="1888431"/>
            <a:ext cx="3573618" cy="336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(Flip)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ngẫu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(Random Crop)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(Rotation)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(Color Shift)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(Noise addition)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(Information loss)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Constrast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change)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F84AF6-F7E3-9E17-68FA-22D5A891C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609" y="8146"/>
            <a:ext cx="1047850" cy="1047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18" y="2984265"/>
            <a:ext cx="826932" cy="6744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1" y="2354552"/>
            <a:ext cx="1962424" cy="19338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251" y="1888431"/>
            <a:ext cx="5104052" cy="308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7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endParaRPr lang="en-US" dirty="0"/>
          </a:p>
        </p:txBody>
      </p:sp>
      <p:pic>
        <p:nvPicPr>
          <p:cNvPr id="3" name="image49.jpg" descr="Tại sao nên học python ngay từ bây giờ - Fullstack Station">
            <a:extLst>
              <a:ext uri="{FF2B5EF4-FFF2-40B4-BE49-F238E27FC236}">
                <a16:creationId xmlns:a16="http://schemas.microsoft.com/office/drawing/2014/main" id="{FD44E629-BAFC-2538-B908-1BEF04589530}"/>
              </a:ext>
            </a:extLst>
          </p:cNvPr>
          <p:cNvPicPr/>
          <p:nvPr/>
        </p:nvPicPr>
        <p:blipFill>
          <a:blip r:embed="rId3"/>
          <a:srcRect t="1832" b="4708"/>
          <a:stretch>
            <a:fillRect/>
          </a:stretch>
        </p:blipFill>
        <p:spPr>
          <a:xfrm>
            <a:off x="2566811" y="1674844"/>
            <a:ext cx="3806540" cy="1754156"/>
          </a:xfrm>
          <a:prstGeom prst="rect">
            <a:avLst/>
          </a:prstGeom>
          <a:ln/>
        </p:spPr>
      </p:pic>
      <p:pic>
        <p:nvPicPr>
          <p:cNvPr id="4" name="image4.png">
            <a:extLst>
              <a:ext uri="{FF2B5EF4-FFF2-40B4-BE49-F238E27FC236}">
                <a16:creationId xmlns:a16="http://schemas.microsoft.com/office/drawing/2014/main" id="{0CCF2B8E-7880-87D5-5358-E90AF5783D44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706823" y="3415568"/>
            <a:ext cx="2838936" cy="736826"/>
          </a:xfrm>
          <a:prstGeom prst="rect">
            <a:avLst/>
          </a:prstGeom>
          <a:ln/>
        </p:spPr>
      </p:pic>
      <p:pic>
        <p:nvPicPr>
          <p:cNvPr id="6" name="image48.png">
            <a:extLst>
              <a:ext uri="{FF2B5EF4-FFF2-40B4-BE49-F238E27FC236}">
                <a16:creationId xmlns:a16="http://schemas.microsoft.com/office/drawing/2014/main" id="{BFB59B57-6C3D-10C2-B98D-BE95BBD6F233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2566810" y="3886200"/>
            <a:ext cx="3806541" cy="2146915"/>
          </a:xfrm>
          <a:prstGeom prst="rect">
            <a:avLst/>
          </a:prstGeom>
          <a:ln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07AE99-4C83-5EF1-2505-FD154C5F9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609" y="8146"/>
            <a:ext cx="1047850" cy="10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9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62402" y="460177"/>
            <a:ext cx="2472684" cy="861774"/>
          </a:xfrm>
          <a:prstGeom prst="rect">
            <a:avLst/>
          </a:prstGeom>
          <a:noFill/>
          <a:effectLst>
            <a:outerShdw blurRad="139700" dist="38100" dir="5400000" algn="t" rotWithShape="0">
              <a:prstClr val="black">
                <a:alpha val="3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20000"/>
                    <a:lumOff val="80000"/>
                    <a:alpha val="5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Result</a:t>
            </a:r>
          </a:p>
        </p:txBody>
      </p:sp>
      <p:sp>
        <p:nvSpPr>
          <p:cNvPr id="4" name="Freeform 3"/>
          <p:cNvSpPr/>
          <p:nvPr/>
        </p:nvSpPr>
        <p:spPr>
          <a:xfrm flipH="1">
            <a:off x="-1" y="2461098"/>
            <a:ext cx="4524807" cy="4396904"/>
          </a:xfrm>
          <a:custGeom>
            <a:avLst/>
            <a:gdLst>
              <a:gd name="connsiteX0" fmla="*/ 6983506 w 6983506"/>
              <a:gd name="connsiteY0" fmla="*/ 0 h 6983499"/>
              <a:gd name="connsiteX1" fmla="*/ 6983506 w 6983506"/>
              <a:gd name="connsiteY1" fmla="*/ 6983499 h 6983499"/>
              <a:gd name="connsiteX2" fmla="*/ 0 w 6983506"/>
              <a:gd name="connsiteY2" fmla="*/ 6983499 h 6983499"/>
              <a:gd name="connsiteX3" fmla="*/ 9087 w 6983506"/>
              <a:gd name="connsiteY3" fmla="*/ 6624129 h 6983499"/>
              <a:gd name="connsiteX4" fmla="*/ 6983506 w 6983506"/>
              <a:gd name="connsiteY4" fmla="*/ 0 h 698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3506" h="6983499">
                <a:moveTo>
                  <a:pt x="6983506" y="0"/>
                </a:moveTo>
                <a:lnTo>
                  <a:pt x="6983506" y="6983499"/>
                </a:lnTo>
                <a:lnTo>
                  <a:pt x="0" y="6983499"/>
                </a:lnTo>
                <a:lnTo>
                  <a:pt x="9087" y="6624129"/>
                </a:lnTo>
                <a:cubicBezTo>
                  <a:pt x="196127" y="2934259"/>
                  <a:pt x="3247150" y="0"/>
                  <a:pt x="698350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641078-D785-49BB-B79A-90681E915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51" y="220147"/>
            <a:ext cx="3924150" cy="31547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78E30C-E852-1D4F-648F-F26AB5BE9F95}"/>
              </a:ext>
            </a:extLst>
          </p:cNvPr>
          <p:cNvSpPr txBox="1"/>
          <p:nvPr/>
        </p:nvSpPr>
        <p:spPr>
          <a:xfrm>
            <a:off x="1998705" y="3667201"/>
            <a:ext cx="108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VGG19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905A975-0AB0-4D10-AB30-F841044CD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842" y="220148"/>
            <a:ext cx="3747192" cy="315470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0384DD7-869A-DE7D-792C-67776955923F}"/>
              </a:ext>
            </a:extLst>
          </p:cNvPr>
          <p:cNvSpPr txBox="1"/>
          <p:nvPr/>
        </p:nvSpPr>
        <p:spPr>
          <a:xfrm>
            <a:off x="5841744" y="3698303"/>
            <a:ext cx="108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VGG16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199C7F-5713-50C6-8C16-E20F9630F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636" y="194093"/>
            <a:ext cx="3623854" cy="315470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F8EEFC5-8FED-1AAA-1375-EA97C80FFC9C}"/>
              </a:ext>
            </a:extLst>
          </p:cNvPr>
          <p:cNvSpPr txBox="1"/>
          <p:nvPr/>
        </p:nvSpPr>
        <p:spPr>
          <a:xfrm>
            <a:off x="9726388" y="3698303"/>
            <a:ext cx="108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ResNet50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6C87F6-27FD-E848-7D46-C8B4663F327B}"/>
              </a:ext>
            </a:extLst>
          </p:cNvPr>
          <p:cNvSpPr txBox="1"/>
          <p:nvPr/>
        </p:nvSpPr>
        <p:spPr>
          <a:xfrm>
            <a:off x="193989" y="5605821"/>
            <a:ext cx="1804716" cy="553998"/>
          </a:xfrm>
          <a:prstGeom prst="rect">
            <a:avLst/>
          </a:prstGeom>
          <a:noFill/>
          <a:effectLst>
            <a:outerShdw blurRad="139700" dist="38100" dir="5400000" algn="t" rotWithShape="0">
              <a:prstClr val="black">
                <a:alpha val="3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tx2">
                    <a:lumMod val="20000"/>
                    <a:lumOff val="80000"/>
                    <a:alpha val="5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Result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B8F32A3-AE4D-4CED-3267-DF6C583F4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63349"/>
              </p:ext>
            </p:extLst>
          </p:nvPr>
        </p:nvGraphicFramePr>
        <p:xfrm>
          <a:off x="2709332" y="4359979"/>
          <a:ext cx="677333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502983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639322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2822005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970796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36353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model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Train_Acc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Val_Acc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302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VGG16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0.0835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0.8240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89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VGG19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0.1883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0.9503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0.8839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66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ResNet50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0.3091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0.8909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214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069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mo là gì?">
            <a:extLst>
              <a:ext uri="{FF2B5EF4-FFF2-40B4-BE49-F238E27FC236}">
                <a16:creationId xmlns:a16="http://schemas.microsoft.com/office/drawing/2014/main" id="{956C1930-C740-16CE-904A-539C60050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52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79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135" name="Rectangle 134"/>
          <p:cNvSpPr/>
          <p:nvPr/>
        </p:nvSpPr>
        <p:spPr>
          <a:xfrm>
            <a:off x="1174698" y="2038791"/>
            <a:ext cx="2040890" cy="348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Kết</a:t>
            </a:r>
            <a:r>
              <a:rPr lang="en-US" sz="14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en-US" sz="1400" b="1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quả</a:t>
            </a:r>
            <a:r>
              <a:rPr lang="en-US" sz="14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en-US" sz="1400" b="1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đạt</a:t>
            </a:r>
            <a:r>
              <a:rPr lang="en-US" sz="14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en-US" sz="1400" b="1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được</a:t>
            </a:r>
            <a:endParaRPr lang="en-US" sz="1050" dirty="0">
              <a:latin typeface="Source Sans Pro Light" panose="020B0403030403020204" pitchFamily="34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208024" y="1820136"/>
            <a:ext cx="844932" cy="844931"/>
            <a:chOff x="7538604" y="1166857"/>
            <a:chExt cx="844932" cy="844931"/>
          </a:xfrm>
        </p:grpSpPr>
        <p:sp>
          <p:nvSpPr>
            <p:cNvPr id="137" name="Oval 136"/>
            <p:cNvSpPr/>
            <p:nvPr/>
          </p:nvSpPr>
          <p:spPr>
            <a:xfrm>
              <a:off x="7538604" y="1166857"/>
              <a:ext cx="844932" cy="8449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54000" dist="1270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sp>
          <p:nvSpPr>
            <p:cNvPr id="138" name="Shape 2543"/>
            <p:cNvSpPr/>
            <p:nvPr/>
          </p:nvSpPr>
          <p:spPr>
            <a:xfrm>
              <a:off x="7821406" y="1449658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8655"/>
                  </a:moveTo>
                  <a:lnTo>
                    <a:pt x="14727" y="18655"/>
                  </a:lnTo>
                  <a:lnTo>
                    <a:pt x="14727" y="19636"/>
                  </a:lnTo>
                  <a:lnTo>
                    <a:pt x="15709" y="19636"/>
                  </a:lnTo>
                  <a:cubicBezTo>
                    <a:pt x="15709" y="19636"/>
                    <a:pt x="15709" y="18655"/>
                    <a:pt x="15709" y="18655"/>
                  </a:cubicBezTo>
                  <a:close/>
                  <a:moveTo>
                    <a:pt x="15709" y="14727"/>
                  </a:moveTo>
                  <a:lnTo>
                    <a:pt x="14727" y="14727"/>
                  </a:lnTo>
                  <a:lnTo>
                    <a:pt x="14727" y="15709"/>
                  </a:lnTo>
                  <a:lnTo>
                    <a:pt x="15709" y="15709"/>
                  </a:lnTo>
                  <a:cubicBezTo>
                    <a:pt x="15709" y="15709"/>
                    <a:pt x="15709" y="14727"/>
                    <a:pt x="15709" y="14727"/>
                  </a:cubicBezTo>
                  <a:close/>
                  <a:moveTo>
                    <a:pt x="14727" y="10800"/>
                  </a:moveTo>
                  <a:lnTo>
                    <a:pt x="15709" y="10800"/>
                  </a:lnTo>
                  <a:lnTo>
                    <a:pt x="15709" y="9818"/>
                  </a:lnTo>
                  <a:lnTo>
                    <a:pt x="14727" y="9818"/>
                  </a:lnTo>
                  <a:cubicBezTo>
                    <a:pt x="14727" y="9818"/>
                    <a:pt x="14727" y="10800"/>
                    <a:pt x="14727" y="10800"/>
                  </a:cubicBezTo>
                  <a:close/>
                  <a:moveTo>
                    <a:pt x="15709" y="16691"/>
                  </a:moveTo>
                  <a:lnTo>
                    <a:pt x="14727" y="16691"/>
                  </a:lnTo>
                  <a:lnTo>
                    <a:pt x="14727" y="17673"/>
                  </a:lnTo>
                  <a:lnTo>
                    <a:pt x="15709" y="17673"/>
                  </a:lnTo>
                  <a:cubicBezTo>
                    <a:pt x="15709" y="17673"/>
                    <a:pt x="15709" y="16691"/>
                    <a:pt x="15709" y="16691"/>
                  </a:cubicBezTo>
                  <a:close/>
                  <a:moveTo>
                    <a:pt x="14727" y="8836"/>
                  </a:moveTo>
                  <a:lnTo>
                    <a:pt x="15709" y="8836"/>
                  </a:lnTo>
                  <a:lnTo>
                    <a:pt x="15709" y="7855"/>
                  </a:lnTo>
                  <a:lnTo>
                    <a:pt x="14727" y="7855"/>
                  </a:lnTo>
                  <a:cubicBezTo>
                    <a:pt x="14727" y="7855"/>
                    <a:pt x="14727" y="8836"/>
                    <a:pt x="14727" y="8836"/>
                  </a:cubicBezTo>
                  <a:close/>
                  <a:moveTo>
                    <a:pt x="19636" y="0"/>
                  </a:moveTo>
                  <a:lnTo>
                    <a:pt x="5891" y="0"/>
                  </a:lnTo>
                  <a:cubicBezTo>
                    <a:pt x="4806" y="0"/>
                    <a:pt x="3927" y="879"/>
                    <a:pt x="3927" y="1964"/>
                  </a:cubicBezTo>
                  <a:lnTo>
                    <a:pt x="3927" y="2455"/>
                  </a:lnTo>
                  <a:cubicBezTo>
                    <a:pt x="3927" y="2726"/>
                    <a:pt x="4147" y="2945"/>
                    <a:pt x="4418" y="2945"/>
                  </a:cubicBezTo>
                  <a:cubicBezTo>
                    <a:pt x="4690" y="2945"/>
                    <a:pt x="4909" y="2726"/>
                    <a:pt x="4909" y="2455"/>
                  </a:cubicBezTo>
                  <a:lnTo>
                    <a:pt x="4909" y="1964"/>
                  </a:lnTo>
                  <a:cubicBezTo>
                    <a:pt x="4909" y="1422"/>
                    <a:pt x="5349" y="982"/>
                    <a:pt x="5891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lnTo>
                    <a:pt x="20618" y="15709"/>
                  </a:lnTo>
                  <a:cubicBezTo>
                    <a:pt x="20618" y="16251"/>
                    <a:pt x="20178" y="16691"/>
                    <a:pt x="19636" y="16691"/>
                  </a:cubicBezTo>
                  <a:lnTo>
                    <a:pt x="19145" y="16691"/>
                  </a:lnTo>
                  <a:cubicBezTo>
                    <a:pt x="18874" y="16691"/>
                    <a:pt x="18655" y="16911"/>
                    <a:pt x="18655" y="17182"/>
                  </a:cubicBezTo>
                  <a:cubicBezTo>
                    <a:pt x="18655" y="17453"/>
                    <a:pt x="18874" y="17673"/>
                    <a:pt x="19145" y="17673"/>
                  </a:cubicBezTo>
                  <a:lnTo>
                    <a:pt x="19636" y="17673"/>
                  </a:lnTo>
                  <a:cubicBezTo>
                    <a:pt x="20721" y="17673"/>
                    <a:pt x="21600" y="16794"/>
                    <a:pt x="21600" y="15709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727" y="6873"/>
                  </a:moveTo>
                  <a:lnTo>
                    <a:pt x="15709" y="6873"/>
                  </a:lnTo>
                  <a:lnTo>
                    <a:pt x="15709" y="5891"/>
                  </a:lnTo>
                  <a:lnTo>
                    <a:pt x="14727" y="5891"/>
                  </a:lnTo>
                  <a:cubicBezTo>
                    <a:pt x="14727" y="5891"/>
                    <a:pt x="14727" y="6873"/>
                    <a:pt x="14727" y="6873"/>
                  </a:cubicBezTo>
                  <a:close/>
                  <a:moveTo>
                    <a:pt x="16691" y="12273"/>
                  </a:moveTo>
                  <a:lnTo>
                    <a:pt x="13745" y="12273"/>
                  </a:lnTo>
                  <a:lnTo>
                    <a:pt x="13745" y="4909"/>
                  </a:lnTo>
                  <a:lnTo>
                    <a:pt x="15709" y="4909"/>
                  </a:lnTo>
                  <a:cubicBezTo>
                    <a:pt x="16251" y="4909"/>
                    <a:pt x="16691" y="5349"/>
                    <a:pt x="16691" y="5891"/>
                  </a:cubicBezTo>
                  <a:cubicBezTo>
                    <a:pt x="16691" y="5891"/>
                    <a:pt x="16691" y="12273"/>
                    <a:pt x="16691" y="12273"/>
                  </a:cubicBezTo>
                  <a:close/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3745" y="20618"/>
                  </a:lnTo>
                  <a:lnTo>
                    <a:pt x="13745" y="13255"/>
                  </a:lnTo>
                  <a:lnTo>
                    <a:pt x="16691" y="13255"/>
                  </a:lnTo>
                  <a:cubicBezTo>
                    <a:pt x="16691" y="13255"/>
                    <a:pt x="16691" y="19636"/>
                    <a:pt x="16691" y="19636"/>
                  </a:cubicBezTo>
                  <a:close/>
                  <a:moveTo>
                    <a:pt x="12764" y="12273"/>
                  </a:moveTo>
                  <a:lnTo>
                    <a:pt x="4909" y="12273"/>
                  </a:lnTo>
                  <a:lnTo>
                    <a:pt x="4909" y="4909"/>
                  </a:lnTo>
                  <a:lnTo>
                    <a:pt x="12764" y="4909"/>
                  </a:lnTo>
                  <a:cubicBezTo>
                    <a:pt x="12764" y="4909"/>
                    <a:pt x="12764" y="12273"/>
                    <a:pt x="12764" y="12273"/>
                  </a:cubicBezTo>
                  <a:close/>
                  <a:moveTo>
                    <a:pt x="12764" y="20618"/>
                  </a:moveTo>
                  <a:lnTo>
                    <a:pt x="4909" y="20618"/>
                  </a:lnTo>
                  <a:lnTo>
                    <a:pt x="4909" y="13255"/>
                  </a:lnTo>
                  <a:lnTo>
                    <a:pt x="12764" y="13255"/>
                  </a:lnTo>
                  <a:cubicBezTo>
                    <a:pt x="12764" y="13255"/>
                    <a:pt x="12764" y="20618"/>
                    <a:pt x="12764" y="20618"/>
                  </a:cubicBezTo>
                  <a:close/>
                  <a:moveTo>
                    <a:pt x="3927" y="12273"/>
                  </a:moveTo>
                  <a:lnTo>
                    <a:pt x="982" y="12273"/>
                  </a:ln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3927" y="4909"/>
                  </a:lnTo>
                  <a:cubicBezTo>
                    <a:pt x="3927" y="4909"/>
                    <a:pt x="3927" y="12273"/>
                    <a:pt x="3927" y="12273"/>
                  </a:cubicBezTo>
                  <a:close/>
                  <a:moveTo>
                    <a:pt x="3927" y="20618"/>
                  </a:move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3255"/>
                  </a:lnTo>
                  <a:lnTo>
                    <a:pt x="3927" y="13255"/>
                  </a:lnTo>
                  <a:cubicBezTo>
                    <a:pt x="3927" y="13255"/>
                    <a:pt x="3927" y="20618"/>
                    <a:pt x="3927" y="20618"/>
                  </a:cubicBezTo>
                  <a:close/>
                  <a:moveTo>
                    <a:pt x="15709" y="3927"/>
                  </a:move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5891"/>
                  </a:lnTo>
                  <a:cubicBezTo>
                    <a:pt x="17673" y="4806"/>
                    <a:pt x="16794" y="3927"/>
                    <a:pt x="15709" y="3927"/>
                  </a:cubicBezTo>
                  <a:moveTo>
                    <a:pt x="1964" y="8836"/>
                  </a:moveTo>
                  <a:lnTo>
                    <a:pt x="2945" y="8836"/>
                  </a:lnTo>
                  <a:lnTo>
                    <a:pt x="2945" y="7855"/>
                  </a:lnTo>
                  <a:lnTo>
                    <a:pt x="1964" y="7855"/>
                  </a:lnTo>
                  <a:cubicBezTo>
                    <a:pt x="1964" y="7855"/>
                    <a:pt x="1964" y="8836"/>
                    <a:pt x="1964" y="8836"/>
                  </a:cubicBezTo>
                  <a:close/>
                  <a:moveTo>
                    <a:pt x="1964" y="10800"/>
                  </a:moveTo>
                  <a:lnTo>
                    <a:pt x="2945" y="10800"/>
                  </a:lnTo>
                  <a:lnTo>
                    <a:pt x="2945" y="9818"/>
                  </a:lnTo>
                  <a:lnTo>
                    <a:pt x="1964" y="9818"/>
                  </a:lnTo>
                  <a:cubicBezTo>
                    <a:pt x="1964" y="9818"/>
                    <a:pt x="1964" y="10800"/>
                    <a:pt x="1964" y="10800"/>
                  </a:cubicBezTo>
                  <a:close/>
                  <a:moveTo>
                    <a:pt x="2945" y="16691"/>
                  </a:moveTo>
                  <a:lnTo>
                    <a:pt x="1964" y="16691"/>
                  </a:lnTo>
                  <a:lnTo>
                    <a:pt x="1964" y="17673"/>
                  </a:lnTo>
                  <a:lnTo>
                    <a:pt x="2945" y="17673"/>
                  </a:lnTo>
                  <a:cubicBezTo>
                    <a:pt x="2945" y="17673"/>
                    <a:pt x="2945" y="16691"/>
                    <a:pt x="2945" y="16691"/>
                  </a:cubicBezTo>
                  <a:close/>
                  <a:moveTo>
                    <a:pt x="1964" y="6873"/>
                  </a:moveTo>
                  <a:lnTo>
                    <a:pt x="2945" y="6873"/>
                  </a:lnTo>
                  <a:lnTo>
                    <a:pt x="2945" y="5891"/>
                  </a:lnTo>
                  <a:lnTo>
                    <a:pt x="1964" y="5891"/>
                  </a:lnTo>
                  <a:cubicBezTo>
                    <a:pt x="1964" y="5891"/>
                    <a:pt x="1964" y="6873"/>
                    <a:pt x="1964" y="6873"/>
                  </a:cubicBezTo>
                  <a:close/>
                  <a:moveTo>
                    <a:pt x="2945" y="14727"/>
                  </a:moveTo>
                  <a:lnTo>
                    <a:pt x="1964" y="14727"/>
                  </a:lnTo>
                  <a:lnTo>
                    <a:pt x="1964" y="15709"/>
                  </a:lnTo>
                  <a:lnTo>
                    <a:pt x="2945" y="15709"/>
                  </a:lnTo>
                  <a:cubicBezTo>
                    <a:pt x="2945" y="15709"/>
                    <a:pt x="2945" y="14727"/>
                    <a:pt x="2945" y="14727"/>
                  </a:cubicBezTo>
                  <a:close/>
                  <a:moveTo>
                    <a:pt x="2945" y="18655"/>
                  </a:moveTo>
                  <a:lnTo>
                    <a:pt x="1964" y="18655"/>
                  </a:lnTo>
                  <a:lnTo>
                    <a:pt x="1964" y="19636"/>
                  </a:lnTo>
                  <a:lnTo>
                    <a:pt x="2945" y="19636"/>
                  </a:lnTo>
                  <a:cubicBezTo>
                    <a:pt x="2945" y="19636"/>
                    <a:pt x="2945" y="18655"/>
                    <a:pt x="2945" y="1865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 dirty="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B80226-3C17-9068-C5CF-4026081A0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959" y="57601"/>
            <a:ext cx="1047850" cy="1047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C1BAA-812C-F91E-1E5D-41B5DCE7817B}"/>
              </a:ext>
            </a:extLst>
          </p:cNvPr>
          <p:cNvSpPr txBox="1"/>
          <p:nvPr/>
        </p:nvSpPr>
        <p:spPr>
          <a:xfrm>
            <a:off x="2195143" y="2665067"/>
            <a:ext cx="7605805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>
              <a:lnSpc>
                <a:spcPct val="150000"/>
              </a:lnSpc>
              <a:spcAft>
                <a:spcPts val="0"/>
              </a:spcAft>
            </a:pP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thuyết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hiểu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bệnh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phổi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285750" marR="0" lvl="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hiểu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Máy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Sâu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285750" marR="0" lvl="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ResNet50, VGG16, VGG19.</a:t>
            </a:r>
          </a:p>
          <a:p>
            <a:pPr marR="0" lvl="0" algn="just">
              <a:lnSpc>
                <a:spcPct val="150000"/>
              </a:lnSpc>
              <a:spcAft>
                <a:spcPts val="0"/>
              </a:spcAft>
            </a:pP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hành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thập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bệnh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phổi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link git </a:t>
            </a:r>
          </a:p>
          <a:p>
            <a:pPr marL="285750" marR="0" lvl="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Cài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sâu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hiểu</a:t>
            </a:r>
            <a:endParaRPr lang="en-US" sz="160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luyện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bà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bệnh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phổi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chạy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thu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thập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đạt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88.3%,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trả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nhanh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(2s/ </a:t>
            </a:r>
            <a:r>
              <a:rPr lang="en-US" sz="16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949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6482491" y="1581926"/>
            <a:ext cx="844932" cy="844931"/>
            <a:chOff x="9483680" y="5637573"/>
            <a:chExt cx="844932" cy="844931"/>
          </a:xfrm>
        </p:grpSpPr>
        <p:sp>
          <p:nvSpPr>
            <p:cNvPr id="148" name="Oval 147"/>
            <p:cNvSpPr/>
            <p:nvPr/>
          </p:nvSpPr>
          <p:spPr>
            <a:xfrm>
              <a:off x="9483680" y="5637573"/>
              <a:ext cx="844932" cy="84493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254000" dist="1270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sp>
          <p:nvSpPr>
            <p:cNvPr id="149" name="Shape 2619"/>
            <p:cNvSpPr/>
            <p:nvPr/>
          </p:nvSpPr>
          <p:spPr>
            <a:xfrm>
              <a:off x="9766482" y="5920375"/>
              <a:ext cx="279328" cy="279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2364" y="11941"/>
                  </a:moveTo>
                  <a:lnTo>
                    <a:pt x="13062" y="14033"/>
                  </a:lnTo>
                  <a:lnTo>
                    <a:pt x="11365" y="12790"/>
                  </a:lnTo>
                  <a:lnTo>
                    <a:pt x="10785" y="12365"/>
                  </a:lnTo>
                  <a:lnTo>
                    <a:pt x="10205" y="12790"/>
                  </a:lnTo>
                  <a:lnTo>
                    <a:pt x="8508" y="14033"/>
                  </a:lnTo>
                  <a:lnTo>
                    <a:pt x="9206" y="11941"/>
                  </a:lnTo>
                  <a:lnTo>
                    <a:pt x="9426" y="11282"/>
                  </a:lnTo>
                  <a:lnTo>
                    <a:pt x="8877" y="10856"/>
                  </a:lnTo>
                  <a:lnTo>
                    <a:pt x="7511" y="9794"/>
                  </a:lnTo>
                  <a:lnTo>
                    <a:pt x="9790" y="9794"/>
                  </a:lnTo>
                  <a:lnTo>
                    <a:pt x="10030" y="9160"/>
                  </a:lnTo>
                  <a:lnTo>
                    <a:pt x="10785" y="7162"/>
                  </a:lnTo>
                  <a:lnTo>
                    <a:pt x="11540" y="9160"/>
                  </a:lnTo>
                  <a:lnTo>
                    <a:pt x="11779" y="9794"/>
                  </a:lnTo>
                  <a:lnTo>
                    <a:pt x="14059" y="9794"/>
                  </a:lnTo>
                  <a:lnTo>
                    <a:pt x="12692" y="10856"/>
                  </a:lnTo>
                  <a:lnTo>
                    <a:pt x="12144" y="11282"/>
                  </a:lnTo>
                  <a:cubicBezTo>
                    <a:pt x="12144" y="11282"/>
                    <a:pt x="12364" y="11941"/>
                    <a:pt x="12364" y="11941"/>
                  </a:cubicBezTo>
                  <a:close/>
                  <a:moveTo>
                    <a:pt x="12458" y="8813"/>
                  </a:moveTo>
                  <a:lnTo>
                    <a:pt x="10785" y="4384"/>
                  </a:lnTo>
                  <a:lnTo>
                    <a:pt x="9111" y="8813"/>
                  </a:lnTo>
                  <a:lnTo>
                    <a:pt x="4649" y="8813"/>
                  </a:lnTo>
                  <a:lnTo>
                    <a:pt x="8275" y="11631"/>
                  </a:lnTo>
                  <a:lnTo>
                    <a:pt x="6601" y="16647"/>
                  </a:lnTo>
                  <a:lnTo>
                    <a:pt x="10785" y="13582"/>
                  </a:lnTo>
                  <a:lnTo>
                    <a:pt x="14969" y="16647"/>
                  </a:lnTo>
                  <a:lnTo>
                    <a:pt x="13295" y="11631"/>
                  </a:lnTo>
                  <a:lnTo>
                    <a:pt x="16921" y="8813"/>
                  </a:lnTo>
                  <a:cubicBezTo>
                    <a:pt x="16921" y="8813"/>
                    <a:pt x="12458" y="8813"/>
                    <a:pt x="12458" y="8813"/>
                  </a:cubicBezTo>
                  <a:close/>
                  <a:moveTo>
                    <a:pt x="10800" y="20592"/>
                  </a:moveTo>
                  <a:cubicBezTo>
                    <a:pt x="9796" y="20381"/>
                    <a:pt x="982" y="17399"/>
                    <a:pt x="982" y="12263"/>
                  </a:cubicBezTo>
                  <a:cubicBezTo>
                    <a:pt x="982" y="7469"/>
                    <a:pt x="2322" y="2919"/>
                    <a:pt x="2778" y="1179"/>
                  </a:cubicBezTo>
                  <a:cubicBezTo>
                    <a:pt x="4022" y="1719"/>
                    <a:pt x="7232" y="2943"/>
                    <a:pt x="10800" y="2943"/>
                  </a:cubicBezTo>
                  <a:cubicBezTo>
                    <a:pt x="14368" y="2943"/>
                    <a:pt x="17579" y="1719"/>
                    <a:pt x="18823" y="1179"/>
                  </a:cubicBezTo>
                  <a:cubicBezTo>
                    <a:pt x="19278" y="2918"/>
                    <a:pt x="20618" y="7466"/>
                    <a:pt x="20618" y="12263"/>
                  </a:cubicBezTo>
                  <a:cubicBezTo>
                    <a:pt x="20618" y="17393"/>
                    <a:pt x="11803" y="20381"/>
                    <a:pt x="10800" y="20592"/>
                  </a:cubicBezTo>
                  <a:moveTo>
                    <a:pt x="19618" y="356"/>
                  </a:moveTo>
                  <a:cubicBezTo>
                    <a:pt x="19577" y="216"/>
                    <a:pt x="19477" y="101"/>
                    <a:pt x="19343" y="42"/>
                  </a:cubicBezTo>
                  <a:cubicBezTo>
                    <a:pt x="19210" y="-17"/>
                    <a:pt x="19057" y="-13"/>
                    <a:pt x="18926" y="52"/>
                  </a:cubicBezTo>
                  <a:cubicBezTo>
                    <a:pt x="18888" y="71"/>
                    <a:pt x="15053" y="1962"/>
                    <a:pt x="10800" y="1962"/>
                  </a:cubicBezTo>
                  <a:cubicBezTo>
                    <a:pt x="6556" y="1962"/>
                    <a:pt x="2712" y="71"/>
                    <a:pt x="2674" y="52"/>
                  </a:cubicBezTo>
                  <a:cubicBezTo>
                    <a:pt x="2543" y="-13"/>
                    <a:pt x="2391" y="-17"/>
                    <a:pt x="2257" y="42"/>
                  </a:cubicBezTo>
                  <a:cubicBezTo>
                    <a:pt x="2124" y="101"/>
                    <a:pt x="2023" y="216"/>
                    <a:pt x="1983" y="356"/>
                  </a:cubicBezTo>
                  <a:cubicBezTo>
                    <a:pt x="1963" y="426"/>
                    <a:pt x="0" y="6376"/>
                    <a:pt x="0" y="12263"/>
                  </a:cubicBezTo>
                  <a:cubicBezTo>
                    <a:pt x="0" y="18484"/>
                    <a:pt x="10271" y="21491"/>
                    <a:pt x="10708" y="21575"/>
                  </a:cubicBezTo>
                  <a:cubicBezTo>
                    <a:pt x="10739" y="21580"/>
                    <a:pt x="10770" y="21583"/>
                    <a:pt x="10800" y="21583"/>
                  </a:cubicBezTo>
                  <a:cubicBezTo>
                    <a:pt x="10831" y="21583"/>
                    <a:pt x="10862" y="21580"/>
                    <a:pt x="10892" y="21575"/>
                  </a:cubicBezTo>
                  <a:cubicBezTo>
                    <a:pt x="11329" y="21491"/>
                    <a:pt x="21600" y="18484"/>
                    <a:pt x="21600" y="12263"/>
                  </a:cubicBezTo>
                  <a:cubicBezTo>
                    <a:pt x="21600" y="6376"/>
                    <a:pt x="19637" y="426"/>
                    <a:pt x="19618" y="356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sp>
        <p:nvSpPr>
          <p:cNvPr id="150" name="Rectangle 149"/>
          <p:cNvSpPr/>
          <p:nvPr/>
        </p:nvSpPr>
        <p:spPr>
          <a:xfrm>
            <a:off x="2962657" y="1917816"/>
            <a:ext cx="2040890" cy="347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Hạn</a:t>
            </a:r>
            <a:r>
              <a:rPr lang="en-US" sz="14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en-US" sz="1400" b="1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chế</a:t>
            </a:r>
            <a:endParaRPr lang="en-US" sz="1050" dirty="0">
              <a:latin typeface="Source Sans Pro Light" panose="020B0403030403020204" pitchFamily="34" charset="0"/>
            </a:endParaRPr>
          </a:p>
        </p:txBody>
      </p:sp>
      <p:grpSp>
        <p:nvGrpSpPr>
          <p:cNvPr id="151" name="Group 150"/>
          <p:cNvGrpSpPr/>
          <p:nvPr/>
        </p:nvGrpSpPr>
        <p:grpSpPr>
          <a:xfrm>
            <a:off x="2043056" y="1646095"/>
            <a:ext cx="844932" cy="844931"/>
            <a:chOff x="8940883" y="5676900"/>
            <a:chExt cx="844932" cy="844931"/>
          </a:xfrm>
        </p:grpSpPr>
        <p:sp>
          <p:nvSpPr>
            <p:cNvPr id="152" name="Oval 151"/>
            <p:cNvSpPr/>
            <p:nvPr/>
          </p:nvSpPr>
          <p:spPr>
            <a:xfrm>
              <a:off x="8940883" y="5676900"/>
              <a:ext cx="844932" cy="8449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254000" dist="1270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sp>
          <p:nvSpPr>
            <p:cNvPr id="153" name="Shape 2570"/>
            <p:cNvSpPr/>
            <p:nvPr/>
          </p:nvSpPr>
          <p:spPr>
            <a:xfrm>
              <a:off x="9220812" y="5962874"/>
              <a:ext cx="279328" cy="272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7530" y="4197"/>
                  </a:moveTo>
                  <a:lnTo>
                    <a:pt x="6680" y="3701"/>
                  </a:lnTo>
                  <a:lnTo>
                    <a:pt x="6189" y="4560"/>
                  </a:lnTo>
                  <a:lnTo>
                    <a:pt x="7040" y="5056"/>
                  </a:lnTo>
                  <a:cubicBezTo>
                    <a:pt x="7040" y="5056"/>
                    <a:pt x="7530" y="4197"/>
                    <a:pt x="7530" y="4197"/>
                  </a:cubicBezTo>
                  <a:close/>
                  <a:moveTo>
                    <a:pt x="8512" y="2479"/>
                  </a:moveTo>
                  <a:lnTo>
                    <a:pt x="7662" y="1984"/>
                  </a:lnTo>
                  <a:lnTo>
                    <a:pt x="7171" y="2843"/>
                  </a:lnTo>
                  <a:lnTo>
                    <a:pt x="8021" y="3339"/>
                  </a:lnTo>
                  <a:cubicBezTo>
                    <a:pt x="8021" y="3339"/>
                    <a:pt x="8512" y="2479"/>
                    <a:pt x="8512" y="2479"/>
                  </a:cubicBezTo>
                  <a:close/>
                  <a:moveTo>
                    <a:pt x="20618" y="8428"/>
                  </a:moveTo>
                  <a:lnTo>
                    <a:pt x="982" y="8428"/>
                  </a:lnTo>
                  <a:lnTo>
                    <a:pt x="982" y="6445"/>
                  </a:lnTo>
                  <a:lnTo>
                    <a:pt x="20618" y="6445"/>
                  </a:lnTo>
                  <a:cubicBezTo>
                    <a:pt x="20618" y="6445"/>
                    <a:pt x="20618" y="8428"/>
                    <a:pt x="20618" y="8428"/>
                  </a:cubicBezTo>
                  <a:close/>
                  <a:moveTo>
                    <a:pt x="18655" y="20327"/>
                  </a:moveTo>
                  <a:lnTo>
                    <a:pt x="2945" y="20327"/>
                  </a:lnTo>
                  <a:lnTo>
                    <a:pt x="2945" y="9420"/>
                  </a:lnTo>
                  <a:lnTo>
                    <a:pt x="18655" y="9420"/>
                  </a:lnTo>
                  <a:cubicBezTo>
                    <a:pt x="18655" y="9420"/>
                    <a:pt x="18655" y="20327"/>
                    <a:pt x="18655" y="20327"/>
                  </a:cubicBezTo>
                  <a:close/>
                  <a:moveTo>
                    <a:pt x="6811" y="1488"/>
                  </a:moveTo>
                  <a:cubicBezTo>
                    <a:pt x="7083" y="1014"/>
                    <a:pt x="7683" y="851"/>
                    <a:pt x="8153" y="1125"/>
                  </a:cubicBezTo>
                  <a:lnTo>
                    <a:pt x="9854" y="2117"/>
                  </a:lnTo>
                  <a:lnTo>
                    <a:pt x="7946" y="5454"/>
                  </a:lnTo>
                  <a:lnTo>
                    <a:pt x="5759" y="5454"/>
                  </a:lnTo>
                  <a:lnTo>
                    <a:pt x="5698" y="5419"/>
                  </a:lnTo>
                  <a:lnTo>
                    <a:pt x="5678" y="5454"/>
                  </a:lnTo>
                  <a:lnTo>
                    <a:pt x="4545" y="5454"/>
                  </a:lnTo>
                  <a:cubicBezTo>
                    <a:pt x="4545" y="5454"/>
                    <a:pt x="6811" y="1488"/>
                    <a:pt x="6811" y="1488"/>
                  </a:cubicBezTo>
                  <a:close/>
                  <a:moveTo>
                    <a:pt x="15577" y="5454"/>
                  </a:moveTo>
                  <a:lnTo>
                    <a:pt x="9079" y="5454"/>
                  </a:lnTo>
                  <a:lnTo>
                    <a:pt x="10704" y="2612"/>
                  </a:lnTo>
                  <a:cubicBezTo>
                    <a:pt x="10704" y="2612"/>
                    <a:pt x="15577" y="5454"/>
                    <a:pt x="15577" y="5454"/>
                  </a:cubicBezTo>
                  <a:close/>
                  <a:moveTo>
                    <a:pt x="15930" y="2759"/>
                  </a:moveTo>
                  <a:cubicBezTo>
                    <a:pt x="16454" y="2617"/>
                    <a:pt x="16991" y="2931"/>
                    <a:pt x="17132" y="3460"/>
                  </a:cubicBezTo>
                  <a:lnTo>
                    <a:pt x="17661" y="5454"/>
                  </a:lnTo>
                  <a:lnTo>
                    <a:pt x="17540" y="5454"/>
                  </a:lnTo>
                  <a:lnTo>
                    <a:pt x="16279" y="4718"/>
                  </a:lnTo>
                  <a:lnTo>
                    <a:pt x="16438" y="4674"/>
                  </a:lnTo>
                  <a:lnTo>
                    <a:pt x="16184" y="3716"/>
                  </a:lnTo>
                  <a:lnTo>
                    <a:pt x="15236" y="3973"/>
                  </a:lnTo>
                  <a:lnTo>
                    <a:pt x="15279" y="4135"/>
                  </a:lnTo>
                  <a:lnTo>
                    <a:pt x="14076" y="3434"/>
                  </a:lnTo>
                  <a:lnTo>
                    <a:pt x="14033" y="3272"/>
                  </a:lnTo>
                  <a:cubicBezTo>
                    <a:pt x="14033" y="3272"/>
                    <a:pt x="15930" y="2759"/>
                    <a:pt x="15930" y="2759"/>
                  </a:cubicBezTo>
                  <a:close/>
                  <a:moveTo>
                    <a:pt x="20618" y="5454"/>
                  </a:moveTo>
                  <a:lnTo>
                    <a:pt x="18678" y="5454"/>
                  </a:lnTo>
                  <a:lnTo>
                    <a:pt x="18081" y="3203"/>
                  </a:lnTo>
                  <a:cubicBezTo>
                    <a:pt x="17800" y="2145"/>
                    <a:pt x="16724" y="1518"/>
                    <a:pt x="15676" y="1801"/>
                  </a:cubicBezTo>
                  <a:lnTo>
                    <a:pt x="12671" y="2615"/>
                  </a:lnTo>
                  <a:lnTo>
                    <a:pt x="8644" y="266"/>
                  </a:lnTo>
                  <a:cubicBezTo>
                    <a:pt x="7704" y="-281"/>
                    <a:pt x="6504" y="44"/>
                    <a:pt x="5961" y="992"/>
                  </a:cubicBezTo>
                  <a:lnTo>
                    <a:pt x="3410" y="5454"/>
                  </a:lnTo>
                  <a:lnTo>
                    <a:pt x="982" y="5454"/>
                  </a:lnTo>
                  <a:cubicBezTo>
                    <a:pt x="440" y="5454"/>
                    <a:pt x="0" y="5898"/>
                    <a:pt x="0" y="6445"/>
                  </a:cubicBezTo>
                  <a:lnTo>
                    <a:pt x="0" y="8428"/>
                  </a:lnTo>
                  <a:cubicBezTo>
                    <a:pt x="0" y="8977"/>
                    <a:pt x="440" y="9420"/>
                    <a:pt x="982" y="9420"/>
                  </a:cubicBezTo>
                  <a:lnTo>
                    <a:pt x="1964" y="9420"/>
                  </a:lnTo>
                  <a:lnTo>
                    <a:pt x="1964" y="20327"/>
                  </a:lnTo>
                  <a:cubicBezTo>
                    <a:pt x="1964" y="20875"/>
                    <a:pt x="2403" y="21319"/>
                    <a:pt x="2945" y="21319"/>
                  </a:cubicBezTo>
                  <a:lnTo>
                    <a:pt x="18655" y="21319"/>
                  </a:lnTo>
                  <a:cubicBezTo>
                    <a:pt x="19197" y="21319"/>
                    <a:pt x="19636" y="20875"/>
                    <a:pt x="19636" y="20327"/>
                  </a:cubicBezTo>
                  <a:lnTo>
                    <a:pt x="19636" y="9420"/>
                  </a:lnTo>
                  <a:lnTo>
                    <a:pt x="20618" y="9420"/>
                  </a:lnTo>
                  <a:cubicBezTo>
                    <a:pt x="21160" y="9420"/>
                    <a:pt x="21600" y="8977"/>
                    <a:pt x="21600" y="8428"/>
                  </a:cubicBezTo>
                  <a:lnTo>
                    <a:pt x="21600" y="6445"/>
                  </a:lnTo>
                  <a:cubicBezTo>
                    <a:pt x="21600" y="5898"/>
                    <a:pt x="21160" y="5454"/>
                    <a:pt x="20618" y="5454"/>
                  </a:cubicBezTo>
                  <a:moveTo>
                    <a:pt x="7855" y="12395"/>
                  </a:moveTo>
                  <a:lnTo>
                    <a:pt x="13745" y="12395"/>
                  </a:lnTo>
                  <a:lnTo>
                    <a:pt x="13745" y="13386"/>
                  </a:lnTo>
                  <a:lnTo>
                    <a:pt x="7855" y="13386"/>
                  </a:lnTo>
                  <a:cubicBezTo>
                    <a:pt x="7855" y="13386"/>
                    <a:pt x="7855" y="12395"/>
                    <a:pt x="7855" y="12395"/>
                  </a:cubicBezTo>
                  <a:close/>
                  <a:moveTo>
                    <a:pt x="7855" y="14378"/>
                  </a:moveTo>
                  <a:lnTo>
                    <a:pt x="13745" y="14378"/>
                  </a:lnTo>
                  <a:cubicBezTo>
                    <a:pt x="14288" y="14378"/>
                    <a:pt x="14727" y="13934"/>
                    <a:pt x="14727" y="13386"/>
                  </a:cubicBezTo>
                  <a:lnTo>
                    <a:pt x="14727" y="12395"/>
                  </a:lnTo>
                  <a:cubicBezTo>
                    <a:pt x="14727" y="11847"/>
                    <a:pt x="14288" y="11403"/>
                    <a:pt x="13745" y="11403"/>
                  </a:cubicBezTo>
                  <a:lnTo>
                    <a:pt x="7855" y="11403"/>
                  </a:lnTo>
                  <a:cubicBezTo>
                    <a:pt x="7312" y="11403"/>
                    <a:pt x="6873" y="11847"/>
                    <a:pt x="6873" y="12395"/>
                  </a:cubicBezTo>
                  <a:lnTo>
                    <a:pt x="6873" y="13386"/>
                  </a:lnTo>
                  <a:cubicBezTo>
                    <a:pt x="6873" y="13934"/>
                    <a:pt x="7312" y="14378"/>
                    <a:pt x="7855" y="14378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sp>
        <p:nvSpPr>
          <p:cNvPr id="154" name="Rectangle 153"/>
          <p:cNvSpPr/>
          <p:nvPr/>
        </p:nvSpPr>
        <p:spPr>
          <a:xfrm>
            <a:off x="7574834" y="1917816"/>
            <a:ext cx="2046432" cy="347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Hướng</a:t>
            </a:r>
            <a:r>
              <a:rPr lang="en-US" sz="14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en-US" sz="1400" b="1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phát</a:t>
            </a:r>
            <a:r>
              <a:rPr lang="en-US" sz="14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en-US" sz="1400" b="1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triển</a:t>
            </a:r>
            <a:endParaRPr lang="en-US" sz="1400" b="1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80226-3C17-9068-C5CF-4026081A0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959" y="57601"/>
            <a:ext cx="1047850" cy="1047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72291A-916B-7F56-591C-A737B365DC2F}"/>
              </a:ext>
            </a:extLst>
          </p:cNvPr>
          <p:cNvSpPr txBox="1"/>
          <p:nvPr/>
        </p:nvSpPr>
        <p:spPr>
          <a:xfrm>
            <a:off x="6309830" y="2461997"/>
            <a:ext cx="3350506" cy="32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điện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thoại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285750" marR="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API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bệnh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phổi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dựa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X-Quang</a:t>
            </a:r>
          </a:p>
          <a:p>
            <a:pPr marL="285750" marR="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Tiếp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tục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hiểu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model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mới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cải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model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tại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giải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quyết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bài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nhanh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endParaRPr lang="en-US" sz="140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bệnh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40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0886F9-739B-0E32-615C-EE0E36D59B1A}"/>
              </a:ext>
            </a:extLst>
          </p:cNvPr>
          <p:cNvSpPr txBox="1"/>
          <p:nvPr/>
        </p:nvSpPr>
        <p:spPr>
          <a:xfrm>
            <a:off x="1974586" y="2549755"/>
            <a:ext cx="3841102" cy="34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Nguồn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nguyên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phục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luyện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còn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ít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hầu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hết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cung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cấp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miễn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phí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</a:pP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còn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hạn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chế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kinh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nghiệm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lĩnh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vực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Máy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Sâu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</a:pP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còn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ngắn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dẫn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chưa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cải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</a:pP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Chưa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bệnh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dừng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lại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ở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4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bệnh</a:t>
            </a:r>
            <a:endParaRPr lang="en-US" sz="140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42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12466" y="346718"/>
            <a:ext cx="9210034" cy="486355"/>
          </a:xfrm>
        </p:spPr>
        <p:txBody>
          <a:bodyPr/>
          <a:lstStyle/>
          <a:p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endParaRPr lang="en-US" dirty="0"/>
          </a:p>
        </p:txBody>
      </p:sp>
      <p:sp>
        <p:nvSpPr>
          <p:cNvPr id="445" name="Rectangle 444"/>
          <p:cNvSpPr/>
          <p:nvPr/>
        </p:nvSpPr>
        <p:spPr>
          <a:xfrm>
            <a:off x="2019830" y="1055996"/>
            <a:ext cx="626153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[1]. </a:t>
            </a:r>
            <a:r>
              <a:rPr lang="en-US" sz="1200" dirty="0" err="1"/>
              <a:t>Géron</a:t>
            </a:r>
            <a:r>
              <a:rPr lang="en-US" sz="1200" dirty="0"/>
              <a:t>, A. (2019). Hands-on machine learning with Scikit-Learn, </a:t>
            </a:r>
            <a:r>
              <a:rPr lang="en-US" sz="1200" dirty="0" err="1"/>
              <a:t>Keras</a:t>
            </a:r>
            <a:r>
              <a:rPr lang="en-US" sz="1200" dirty="0"/>
              <a:t>, and TensorFlow. </a:t>
            </a:r>
          </a:p>
          <a:p>
            <a:r>
              <a:rPr lang="en-US" sz="1200" dirty="0"/>
              <a:t>[2]. VNVC. (2021, January, 2). VIÊM PHỔI: NGUYÊN NHÂN, TRIỆU CHỨNG, ĐIỀU TRỊ VÀ CÁCH PHÒNG NGỪA. </a:t>
            </a:r>
            <a:r>
              <a:rPr lang="en-US" sz="1200" u="sng" dirty="0">
                <a:hlinkClick r:id="rId3"/>
              </a:rPr>
              <a:t>https://vnvc.vn/benh-viem-phoi-nguyen-nhan-trieu-chung-dieu-tri-va-cach-phong-ngua/#:~:text=ph%E1%BB%95i%20ra%20sao%3F-,B%E1%BB%87nh%20vi%C3%AAm%20ph%E1%BB%95i%20l%C3%A0%20g%C3%AC%3F,khu%E1%BA%A9n%2C%20virus%2C%20vi%20n%E1%BA%A5m.</a:t>
            </a:r>
            <a:r>
              <a:rPr lang="en-US" sz="1200" dirty="0"/>
              <a:t> </a:t>
            </a:r>
          </a:p>
          <a:p>
            <a:r>
              <a:rPr lang="en-US" sz="1200" dirty="0"/>
              <a:t>[3]. </a:t>
            </a:r>
            <a:r>
              <a:rPr lang="en-US" sz="1200" dirty="0" err="1"/>
              <a:t>Tâm</a:t>
            </a:r>
            <a:r>
              <a:rPr lang="en-US" sz="1200" dirty="0"/>
              <a:t> Anh. (2021, January, 2). CHỤP X-QUANG PHỔI GIÚP PHÁT HIỆN BỆNH GÌ?. </a:t>
            </a:r>
            <a:r>
              <a:rPr lang="en-US" sz="1200" u="sng" dirty="0">
                <a:hlinkClick r:id="rId4"/>
              </a:rPr>
              <a:t>https://tamanhhospital.vn/chup-xquang-phoi/</a:t>
            </a:r>
            <a:endParaRPr lang="en-US" sz="1200" dirty="0"/>
          </a:p>
          <a:p>
            <a:r>
              <a:rPr lang="en-US" sz="1200" dirty="0"/>
              <a:t>[4]. Wikipedia. (2021, January, 2). Machine Learning. </a:t>
            </a:r>
            <a:r>
              <a:rPr lang="en-US" sz="1200" u="sng" dirty="0">
                <a:hlinkClick r:id="rId5"/>
              </a:rPr>
              <a:t>Machine learning - Simple English Wikipedia, the free encyclopedia</a:t>
            </a:r>
            <a:endParaRPr lang="en-US" sz="1200" dirty="0"/>
          </a:p>
          <a:p>
            <a:r>
              <a:rPr lang="en-US" sz="1200" dirty="0"/>
              <a:t>[5]. </a:t>
            </a:r>
            <a:r>
              <a:rPr lang="en-US" sz="1200" dirty="0" err="1"/>
              <a:t>Hội</a:t>
            </a:r>
            <a:r>
              <a:rPr lang="en-US" sz="1200" dirty="0"/>
              <a:t> </a:t>
            </a:r>
            <a:r>
              <a:rPr lang="en-US" sz="1200" dirty="0" err="1"/>
              <a:t>điện</a:t>
            </a:r>
            <a:r>
              <a:rPr lang="en-US" sz="1200" dirty="0"/>
              <a:t> </a:t>
            </a:r>
            <a:r>
              <a:rPr lang="en-US" sz="1200" dirty="0" err="1"/>
              <a:t>quang</a:t>
            </a:r>
            <a:r>
              <a:rPr lang="en-US" sz="1200" dirty="0"/>
              <a:t> </a:t>
            </a:r>
            <a:r>
              <a:rPr lang="en-US" sz="1200" dirty="0" err="1"/>
              <a:t>và</a:t>
            </a:r>
            <a:r>
              <a:rPr lang="en-US" sz="1200" dirty="0"/>
              <a:t> y </a:t>
            </a:r>
            <a:r>
              <a:rPr lang="en-US" sz="1200" dirty="0" err="1"/>
              <a:t>học</a:t>
            </a:r>
            <a:r>
              <a:rPr lang="en-US" sz="1200" dirty="0"/>
              <a:t> </a:t>
            </a:r>
            <a:r>
              <a:rPr lang="en-US" sz="1200" dirty="0" err="1"/>
              <a:t>hạt</a:t>
            </a:r>
            <a:r>
              <a:rPr lang="en-US" sz="1200" dirty="0"/>
              <a:t> </a:t>
            </a:r>
            <a:r>
              <a:rPr lang="en-US" sz="1200" dirty="0" err="1"/>
              <a:t>nhân</a:t>
            </a:r>
            <a:r>
              <a:rPr lang="en-US" sz="1200" dirty="0"/>
              <a:t> </a:t>
            </a:r>
            <a:r>
              <a:rPr lang="en-US" sz="1200" dirty="0" err="1"/>
              <a:t>Việt</a:t>
            </a:r>
            <a:r>
              <a:rPr lang="en-US" sz="1200" dirty="0"/>
              <a:t> Nam  (2020, February, 26). </a:t>
            </a:r>
            <a:r>
              <a:rPr lang="en-US" sz="1200" dirty="0" err="1"/>
              <a:t>Đặc</a:t>
            </a:r>
            <a:r>
              <a:rPr lang="en-US" sz="1200" dirty="0"/>
              <a:t> </a:t>
            </a:r>
            <a:r>
              <a:rPr lang="en-US" sz="1200" dirty="0" err="1"/>
              <a:t>điểm</a:t>
            </a:r>
            <a:r>
              <a:rPr lang="en-US" sz="1200" dirty="0"/>
              <a:t> </a:t>
            </a:r>
            <a:r>
              <a:rPr lang="en-US" sz="1200" dirty="0" err="1"/>
              <a:t>Xquang</a:t>
            </a:r>
            <a:r>
              <a:rPr lang="en-US" sz="1200" dirty="0"/>
              <a:t> </a:t>
            </a:r>
            <a:r>
              <a:rPr lang="en-US" sz="1200" dirty="0" err="1"/>
              <a:t>viêm</a:t>
            </a:r>
            <a:r>
              <a:rPr lang="en-US" sz="1200" dirty="0"/>
              <a:t> </a:t>
            </a:r>
            <a:r>
              <a:rPr lang="en-US" sz="1200" dirty="0" err="1"/>
              <a:t>phổi</a:t>
            </a:r>
            <a:r>
              <a:rPr lang="en-US" sz="1200" dirty="0"/>
              <a:t> do CORONA VIRUS. </a:t>
            </a:r>
            <a:r>
              <a:rPr lang="en-US" sz="1200" u="sng" dirty="0">
                <a:hlinkClick r:id="rId6"/>
              </a:rPr>
              <a:t>https://www.radiology.com.vn/bai-giang/dac-diem-hinh-anh-xquang-viem-phoi-do-corona-virus-n193.html</a:t>
            </a:r>
            <a:endParaRPr lang="en-US" sz="1200" dirty="0"/>
          </a:p>
          <a:p>
            <a:r>
              <a:rPr lang="en-US" sz="1200" dirty="0"/>
              <a:t>[6]. </a:t>
            </a:r>
            <a:r>
              <a:rPr lang="en-US" sz="1200" dirty="0" err="1"/>
              <a:t>Nguyễn</a:t>
            </a:r>
            <a:r>
              <a:rPr lang="en-US" sz="1200" dirty="0"/>
              <a:t> Thanh </a:t>
            </a:r>
            <a:r>
              <a:rPr lang="en-US" sz="1200" dirty="0" err="1"/>
              <a:t>Tuấn</a:t>
            </a:r>
            <a:r>
              <a:rPr lang="en-US" sz="1200" dirty="0"/>
              <a:t>. “Deep Learning </a:t>
            </a:r>
            <a:r>
              <a:rPr lang="en-US" sz="1200" dirty="0" err="1"/>
              <a:t>Cơ</a:t>
            </a:r>
            <a:r>
              <a:rPr lang="en-US" sz="1200" dirty="0"/>
              <a:t> </a:t>
            </a:r>
            <a:r>
              <a:rPr lang="en-US" sz="1200" dirty="0" err="1"/>
              <a:t>Bản</a:t>
            </a:r>
            <a:r>
              <a:rPr lang="en-US" sz="1200" dirty="0"/>
              <a:t>”. </a:t>
            </a:r>
            <a:r>
              <a:rPr lang="en-US" sz="1200" u="sng" dirty="0">
                <a:hlinkClick r:id="rId7"/>
              </a:rPr>
              <a:t>nttuan8.com</a:t>
            </a:r>
            <a:r>
              <a:rPr lang="en-US" sz="1200" dirty="0"/>
              <a:t>, 2020.</a:t>
            </a:r>
          </a:p>
          <a:p>
            <a:r>
              <a:rPr lang="en-US" sz="1200" dirty="0"/>
              <a:t>[7].  The Difference Between AI, Machine Learning, and Deep Learning? | NVID (</a:t>
            </a:r>
            <a:r>
              <a:rPr lang="en-US" sz="1200" u="sng" dirty="0">
                <a:hlinkClick r:id="rId8"/>
              </a:rPr>
              <a:t>https://blogs.nvidia.com/blog/2016/07/29/whats-difference-artificial-intelligence-machine-learning-deep-learning-ai/</a:t>
            </a:r>
            <a:r>
              <a:rPr lang="en-US" sz="1200" dirty="0"/>
              <a:t>, 2016)IA Blog</a:t>
            </a:r>
          </a:p>
          <a:p>
            <a:r>
              <a:rPr lang="en-US" sz="1200" dirty="0"/>
              <a:t>[8]. Yann </a:t>
            </a:r>
            <a:r>
              <a:rPr lang="en-US" sz="1200" dirty="0" err="1"/>
              <a:t>LeCun</a:t>
            </a:r>
            <a:r>
              <a:rPr lang="en-US" sz="1200" dirty="0"/>
              <a:t>, Léon </a:t>
            </a:r>
            <a:r>
              <a:rPr lang="en-US" sz="1200" dirty="0" err="1"/>
              <a:t>Bottou</a:t>
            </a:r>
            <a:r>
              <a:rPr lang="en-US" sz="1200" dirty="0"/>
              <a:t>, </a:t>
            </a:r>
            <a:r>
              <a:rPr lang="en-US" sz="1200" dirty="0" err="1"/>
              <a:t>YoShua</a:t>
            </a:r>
            <a:r>
              <a:rPr lang="en-US" sz="1200" dirty="0"/>
              <a:t> </a:t>
            </a:r>
            <a:r>
              <a:rPr lang="en-US" sz="1200" dirty="0" err="1"/>
              <a:t>Bengio</a:t>
            </a:r>
            <a:r>
              <a:rPr lang="en-US" sz="1200" dirty="0"/>
              <a:t> and Patrick Haffner (1998, November). "Gradient-Based Learning Applied to Document Recognition". </a:t>
            </a:r>
            <a:r>
              <a:rPr lang="en-US" sz="1200" u="sng" dirty="0">
                <a:hlinkClick r:id="rId9"/>
              </a:rPr>
              <a:t>http://yann.lecun.com/exdb/publis/pdf/lecun-98.pdf</a:t>
            </a:r>
            <a:endParaRPr lang="en-US" sz="1200" dirty="0"/>
          </a:p>
          <a:p>
            <a:r>
              <a:rPr lang="en-US" sz="1200" dirty="0"/>
              <a:t>[9]. </a:t>
            </a:r>
            <a:r>
              <a:rPr lang="en-US" sz="1200" dirty="0" err="1"/>
              <a:t>Tô</a:t>
            </a:r>
            <a:r>
              <a:rPr lang="en-US" sz="1200" dirty="0"/>
              <a:t> </a:t>
            </a:r>
            <a:r>
              <a:rPr lang="en-US" sz="1200" dirty="0" err="1"/>
              <a:t>Đức</a:t>
            </a:r>
            <a:r>
              <a:rPr lang="en-US" sz="1200" dirty="0"/>
              <a:t> </a:t>
            </a:r>
            <a:r>
              <a:rPr lang="en-US" sz="1200" dirty="0" err="1"/>
              <a:t>Thắng</a:t>
            </a:r>
            <a:r>
              <a:rPr lang="en-US" sz="1200" dirty="0"/>
              <a:t>. (2020, January, 14). </a:t>
            </a:r>
            <a:r>
              <a:rPr lang="en-US" sz="1200" dirty="0" err="1"/>
              <a:t>Giới</a:t>
            </a:r>
            <a:r>
              <a:rPr lang="en-US" sz="1200" dirty="0"/>
              <a:t> </a:t>
            </a:r>
            <a:r>
              <a:rPr lang="en-US" sz="1200" dirty="0" err="1"/>
              <a:t>thiệu</a:t>
            </a:r>
            <a:r>
              <a:rPr lang="en-US" sz="1200" dirty="0"/>
              <a:t> </a:t>
            </a:r>
            <a:r>
              <a:rPr lang="en-US" sz="1200" dirty="0" err="1"/>
              <a:t>mạng</a:t>
            </a:r>
            <a:r>
              <a:rPr lang="en-US" sz="1200" dirty="0"/>
              <a:t> </a:t>
            </a:r>
            <a:r>
              <a:rPr lang="en-US" sz="1200" dirty="0" err="1"/>
              <a:t>ResNET</a:t>
            </a:r>
            <a:r>
              <a:rPr lang="en-US" sz="1200" dirty="0"/>
              <a:t>. </a:t>
            </a:r>
            <a:r>
              <a:rPr lang="en-US" sz="1200" u="sng" dirty="0">
                <a:hlinkClick r:id="rId10"/>
              </a:rPr>
              <a:t>https://viblo.asia/p/gioi-thieu-mang-resnet-vyDZOa7R5wj</a:t>
            </a:r>
            <a:endParaRPr lang="en-US" sz="1200" dirty="0"/>
          </a:p>
          <a:p>
            <a:r>
              <a:rPr lang="en-US" sz="1200" dirty="0"/>
              <a:t>[10]. PyCharm. The Python IDE for Professional Developers. </a:t>
            </a:r>
            <a:r>
              <a:rPr lang="en-US" sz="1200" u="sng" dirty="0">
                <a:hlinkClick r:id="rId11"/>
              </a:rPr>
              <a:t>https://www.jetbrains.com/pycharm/</a:t>
            </a:r>
            <a:endParaRPr lang="en-US" sz="1200" dirty="0"/>
          </a:p>
          <a:p>
            <a:r>
              <a:rPr lang="en-US" sz="1200" dirty="0"/>
              <a:t>[11]. Google </a:t>
            </a:r>
            <a:r>
              <a:rPr lang="en-US" sz="1200" dirty="0" err="1"/>
              <a:t>Colab</a:t>
            </a:r>
            <a:r>
              <a:rPr lang="en-US" sz="1200" dirty="0"/>
              <a:t>. </a:t>
            </a:r>
            <a:r>
              <a:rPr lang="en-US" sz="1200" u="sng" dirty="0">
                <a:hlinkClick r:id="rId12"/>
              </a:rPr>
              <a:t>Google </a:t>
            </a:r>
            <a:r>
              <a:rPr lang="en-US" sz="1200" u="sng" dirty="0" err="1">
                <a:hlinkClick r:id="rId12"/>
              </a:rPr>
              <a:t>Colab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1A0841-80A0-AF7B-CF1C-07695BFAE4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609" y="8146"/>
            <a:ext cx="1047850" cy="10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5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524313" y="1228587"/>
            <a:ext cx="9075420" cy="4591277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558290" y="440066"/>
            <a:ext cx="7789896" cy="623007"/>
          </a:xfrm>
        </p:spPr>
        <p:txBody>
          <a:bodyPr/>
          <a:lstStyle/>
          <a:p>
            <a:r>
              <a:rPr lang="en-US" b="1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Giới</a:t>
            </a:r>
            <a:r>
              <a:rPr lang="en-US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en-US" b="1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thiệu</a:t>
            </a:r>
            <a:r>
              <a:rPr lang="en-US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en-US" b="1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sơ</a:t>
            </a:r>
            <a:r>
              <a:rPr lang="en-US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en-US" b="1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lược</a:t>
            </a:r>
            <a:r>
              <a:rPr lang="en-US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en-US" b="1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bệnh</a:t>
            </a:r>
            <a:r>
              <a:rPr lang="en-US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en-US" b="1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phổi</a:t>
            </a:r>
            <a:endParaRPr lang="en-US" b="1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866124" y="1567295"/>
            <a:ext cx="4392634" cy="33420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endParaRPr 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B62575-40EF-53DB-1C43-22AE31BC9D8E}"/>
              </a:ext>
            </a:extLst>
          </p:cNvPr>
          <p:cNvSpPr txBox="1"/>
          <p:nvPr/>
        </p:nvSpPr>
        <p:spPr>
          <a:xfrm>
            <a:off x="6785377" y="5387706"/>
            <a:ext cx="3249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chụp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X-Quang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phổi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thương</a:t>
            </a:r>
            <a:endParaRPr lang="en-US" sz="1400" dirty="0"/>
          </a:p>
        </p:txBody>
      </p:sp>
      <p:pic>
        <p:nvPicPr>
          <p:cNvPr id="5" name="image63.png">
            <a:extLst>
              <a:ext uri="{FF2B5EF4-FFF2-40B4-BE49-F238E27FC236}">
                <a16:creationId xmlns:a16="http://schemas.microsoft.com/office/drawing/2014/main" id="{2C0EA7A0-7025-0CF6-71C5-50C20887DE5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785377" y="1228586"/>
            <a:ext cx="3265713" cy="3843833"/>
          </a:xfrm>
          <a:prstGeom prst="rect">
            <a:avLst/>
          </a:prstGeom>
          <a:ln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6D56E6-9A6C-38B1-A6A5-4D5D6D529782}"/>
              </a:ext>
            </a:extLst>
          </p:cNvPr>
          <p:cNvSpPr txBox="1"/>
          <p:nvPr/>
        </p:nvSpPr>
        <p:spPr>
          <a:xfrm>
            <a:off x="2437827" y="5386916"/>
            <a:ext cx="3249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chụp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X-Quang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phổi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bình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thường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E99BC0-7EF0-9997-4545-A3DF4033A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609" y="8146"/>
            <a:ext cx="1047850" cy="1047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7B9363-3B67-155F-5376-08B282870C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826" y="1228587"/>
            <a:ext cx="3510213" cy="384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8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build="p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5A4500B-5B68-30E7-6DEF-8CBE22D333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618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021686" y="158429"/>
            <a:ext cx="2712602" cy="1631216"/>
          </a:xfrm>
          <a:prstGeom prst="rect">
            <a:avLst/>
          </a:prstGeom>
          <a:noFill/>
          <a:effectLst>
            <a:outerShdw blurRad="139700" dist="38100" dir="5400000" algn="t" rotWithShape="0">
              <a:prstClr val="black">
                <a:alpha val="3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0000" dirty="0">
                <a:solidFill>
                  <a:schemeClr val="tx2">
                    <a:lumMod val="20000"/>
                    <a:lumOff val="80000"/>
                    <a:alpha val="5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ROC</a:t>
            </a:r>
          </a:p>
        </p:txBody>
      </p:sp>
      <p:sp>
        <p:nvSpPr>
          <p:cNvPr id="4" name="Freeform 3"/>
          <p:cNvSpPr/>
          <p:nvPr/>
        </p:nvSpPr>
        <p:spPr>
          <a:xfrm flipH="1" flipV="1">
            <a:off x="0" y="0"/>
            <a:ext cx="3365770" cy="4173166"/>
          </a:xfrm>
          <a:custGeom>
            <a:avLst/>
            <a:gdLst>
              <a:gd name="connsiteX0" fmla="*/ 6983506 w 6983506"/>
              <a:gd name="connsiteY0" fmla="*/ 0 h 6983499"/>
              <a:gd name="connsiteX1" fmla="*/ 6983506 w 6983506"/>
              <a:gd name="connsiteY1" fmla="*/ 6983499 h 6983499"/>
              <a:gd name="connsiteX2" fmla="*/ 0 w 6983506"/>
              <a:gd name="connsiteY2" fmla="*/ 6983499 h 6983499"/>
              <a:gd name="connsiteX3" fmla="*/ 9087 w 6983506"/>
              <a:gd name="connsiteY3" fmla="*/ 6624129 h 6983499"/>
              <a:gd name="connsiteX4" fmla="*/ 6983506 w 6983506"/>
              <a:gd name="connsiteY4" fmla="*/ 0 h 698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3506" h="6983499">
                <a:moveTo>
                  <a:pt x="6983506" y="0"/>
                </a:moveTo>
                <a:lnTo>
                  <a:pt x="6983506" y="6983499"/>
                </a:lnTo>
                <a:lnTo>
                  <a:pt x="0" y="6983499"/>
                </a:lnTo>
                <a:lnTo>
                  <a:pt x="9087" y="6624129"/>
                </a:lnTo>
                <a:cubicBezTo>
                  <a:pt x="196127" y="2934259"/>
                  <a:pt x="3247150" y="0"/>
                  <a:pt x="698350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61806" y="531495"/>
            <a:ext cx="1562042" cy="1258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5400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4767DD8-C60E-F748-9FA1-F73EBDD00B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8" r="18408"/>
          <a:stretch>
            <a:fillRect/>
          </a:stretch>
        </p:blipFill>
        <p:spPr>
          <a:xfrm>
            <a:off x="-114300" y="-80963"/>
            <a:ext cx="4929188" cy="51196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EC020-3653-EB4E-E8E1-5AEF3B5B5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216" y="1160570"/>
            <a:ext cx="7220859" cy="4173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B582EF-F122-FF55-350C-086493DEA2A1}"/>
              </a:ext>
            </a:extLst>
          </p:cNvPr>
          <p:cNvSpPr txBox="1"/>
          <p:nvPr/>
        </p:nvSpPr>
        <p:spPr>
          <a:xfrm>
            <a:off x="461806" y="5256578"/>
            <a:ext cx="2712602" cy="1631216"/>
          </a:xfrm>
          <a:prstGeom prst="rect">
            <a:avLst/>
          </a:prstGeom>
          <a:noFill/>
          <a:effectLst>
            <a:outerShdw blurRad="139700" dist="38100" dir="5400000" algn="t" rotWithShape="0">
              <a:prstClr val="black">
                <a:alpha val="3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0000" dirty="0">
                <a:solidFill>
                  <a:schemeClr val="tx2">
                    <a:lumMod val="20000"/>
                    <a:lumOff val="80000"/>
                    <a:alpha val="5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ROC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6D94EC9-05F8-42A2-CAB7-85250CD67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609" y="8146"/>
            <a:ext cx="1047850" cy="10478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69891D-9E8D-91C4-4109-B0F0B4FABF52}"/>
              </a:ext>
            </a:extLst>
          </p:cNvPr>
          <p:cNvSpPr txBox="1"/>
          <p:nvPr/>
        </p:nvSpPr>
        <p:spPr>
          <a:xfrm>
            <a:off x="4068147" y="5556767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ROC_AUC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ResNet50, VGG16, VGG19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54426C-02B5-6C1B-2636-37A30C7FB671}"/>
              </a:ext>
            </a:extLst>
          </p:cNvPr>
          <p:cNvSpPr txBox="1"/>
          <p:nvPr/>
        </p:nvSpPr>
        <p:spPr>
          <a:xfrm>
            <a:off x="9822440" y="4373281"/>
            <a:ext cx="1449436" cy="861774"/>
          </a:xfrm>
          <a:prstGeom prst="rect">
            <a:avLst/>
          </a:prstGeom>
          <a:noFill/>
          <a:effectLst>
            <a:outerShdw blurRad="139700" dist="38100" dir="5400000" algn="t" rotWithShape="0">
              <a:prstClr val="black">
                <a:alpha val="3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60000"/>
                    <a:lumOff val="40000"/>
                    <a:alpha val="5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ROC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7A7705-B3EB-6982-86DF-5E25EE805984}"/>
              </a:ext>
            </a:extLst>
          </p:cNvPr>
          <p:cNvSpPr txBox="1"/>
          <p:nvPr/>
        </p:nvSpPr>
        <p:spPr>
          <a:xfrm>
            <a:off x="11467282" y="2219689"/>
            <a:ext cx="1449436" cy="861774"/>
          </a:xfrm>
          <a:prstGeom prst="rect">
            <a:avLst/>
          </a:prstGeom>
          <a:noFill/>
          <a:effectLst>
            <a:outerShdw blurRad="139700" dist="38100" dir="5400000" algn="t" rotWithShape="0">
              <a:prstClr val="black">
                <a:alpha val="3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60000"/>
                    <a:lumOff val="40000"/>
                    <a:alpha val="5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ROC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4C7372-91E3-1BB9-3C8E-B42843E0380C}"/>
              </a:ext>
            </a:extLst>
          </p:cNvPr>
          <p:cNvSpPr txBox="1"/>
          <p:nvPr/>
        </p:nvSpPr>
        <p:spPr>
          <a:xfrm>
            <a:off x="11058356" y="5837797"/>
            <a:ext cx="817852" cy="477054"/>
          </a:xfrm>
          <a:prstGeom prst="rect">
            <a:avLst/>
          </a:prstGeom>
          <a:noFill/>
          <a:effectLst>
            <a:outerShdw blurRad="139700" dist="38100" dir="5400000" algn="t" rotWithShape="0">
              <a:prstClr val="black">
                <a:alpha val="3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500" dirty="0">
                <a:solidFill>
                  <a:schemeClr val="tx2">
                    <a:lumMod val="60000"/>
                    <a:lumOff val="40000"/>
                    <a:alpha val="5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ROC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3EB105-F4DD-EF60-F21C-4EC5E9B77680}"/>
              </a:ext>
            </a:extLst>
          </p:cNvPr>
          <p:cNvSpPr txBox="1"/>
          <p:nvPr/>
        </p:nvSpPr>
        <p:spPr>
          <a:xfrm>
            <a:off x="4060689" y="5981090"/>
            <a:ext cx="817852" cy="477054"/>
          </a:xfrm>
          <a:prstGeom prst="rect">
            <a:avLst/>
          </a:prstGeom>
          <a:noFill/>
          <a:effectLst>
            <a:outerShdw blurRad="139700" dist="38100" dir="5400000" algn="t" rotWithShape="0">
              <a:prstClr val="black">
                <a:alpha val="3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500" dirty="0">
                <a:solidFill>
                  <a:schemeClr val="tx2">
                    <a:lumMod val="60000"/>
                    <a:lumOff val="40000"/>
                    <a:alpha val="5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ROC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3ACA0E-FEC6-5BAC-97FA-0FB35FF96EAD}"/>
              </a:ext>
            </a:extLst>
          </p:cNvPr>
          <p:cNvSpPr txBox="1"/>
          <p:nvPr/>
        </p:nvSpPr>
        <p:spPr>
          <a:xfrm>
            <a:off x="7870562" y="6180772"/>
            <a:ext cx="817852" cy="477054"/>
          </a:xfrm>
          <a:prstGeom prst="rect">
            <a:avLst/>
          </a:prstGeom>
          <a:noFill/>
          <a:effectLst>
            <a:outerShdw blurRad="139700" dist="38100" dir="5400000" algn="t" rotWithShape="0">
              <a:prstClr val="black">
                <a:alpha val="3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500" dirty="0">
                <a:solidFill>
                  <a:schemeClr val="tx2">
                    <a:lumMod val="60000"/>
                    <a:lumOff val="40000"/>
                    <a:alpha val="5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ROC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D9960F-A2E7-F624-20C0-804463DB4446}"/>
              </a:ext>
            </a:extLst>
          </p:cNvPr>
          <p:cNvSpPr txBox="1"/>
          <p:nvPr/>
        </p:nvSpPr>
        <p:spPr>
          <a:xfrm>
            <a:off x="410888" y="313642"/>
            <a:ext cx="2152178" cy="1246495"/>
          </a:xfrm>
          <a:prstGeom prst="rect">
            <a:avLst/>
          </a:prstGeom>
          <a:noFill/>
          <a:effectLst>
            <a:outerShdw blurRad="139700" dist="38100" dir="5400000" algn="t" rotWithShape="0">
              <a:prstClr val="black">
                <a:alpha val="3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500" dirty="0"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ROC</a:t>
            </a:r>
          </a:p>
        </p:txBody>
      </p:sp>
    </p:spTree>
    <p:extLst>
      <p:ext uri="{BB962C8B-B14F-4D97-AF65-F5344CB8AC3E}">
        <p14:creationId xmlns:p14="http://schemas.microsoft.com/office/powerpoint/2010/main" val="266743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1850-4AAF-DD32-EE56-6E02232D3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THỐNG KÊ BỆNH PHỔI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1345E-1CC1-7C80-1EDD-581F783AA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87" y="1438885"/>
            <a:ext cx="4645425" cy="49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8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4FE7CCB-610E-7AC7-5166-59ABFC74D182}"/>
              </a:ext>
            </a:extLst>
          </p:cNvPr>
          <p:cNvSpPr txBox="1">
            <a:spLocks/>
          </p:cNvSpPr>
          <p:nvPr/>
        </p:nvSpPr>
        <p:spPr>
          <a:xfrm>
            <a:off x="1114373" y="456502"/>
            <a:ext cx="9210034" cy="4863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Tổng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6B223E-38B5-2027-4382-9180DC7250FF}"/>
              </a:ext>
            </a:extLst>
          </p:cNvPr>
          <p:cNvSpPr/>
          <p:nvPr/>
        </p:nvSpPr>
        <p:spPr>
          <a:xfrm>
            <a:off x="1174698" y="1799090"/>
            <a:ext cx="2040890" cy="348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Thực</a:t>
            </a:r>
            <a:r>
              <a:rPr lang="en-US" sz="14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en-US" sz="1400" b="1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trạng</a:t>
            </a:r>
            <a:r>
              <a:rPr lang="en-US" sz="14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– </a:t>
            </a:r>
            <a:r>
              <a:rPr lang="en-US" sz="1400" b="1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Vấn</a:t>
            </a:r>
            <a:r>
              <a:rPr lang="en-US" sz="14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en-US" sz="1400" b="1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đề</a:t>
            </a:r>
            <a:endParaRPr lang="en-US" sz="1050" dirty="0">
              <a:latin typeface="Source Sans Pro Light" panose="020B04030304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A47DD1-3F4C-9CC3-9C17-43A9946FE6CA}"/>
              </a:ext>
            </a:extLst>
          </p:cNvPr>
          <p:cNvGrpSpPr/>
          <p:nvPr/>
        </p:nvGrpSpPr>
        <p:grpSpPr>
          <a:xfrm>
            <a:off x="208024" y="1580435"/>
            <a:ext cx="844932" cy="844931"/>
            <a:chOff x="7538604" y="1166857"/>
            <a:chExt cx="844932" cy="84493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EC4B15F-88AC-A2A9-C3F0-337A7E33A255}"/>
                </a:ext>
              </a:extLst>
            </p:cNvPr>
            <p:cNvSpPr/>
            <p:nvPr/>
          </p:nvSpPr>
          <p:spPr>
            <a:xfrm>
              <a:off x="7538604" y="1166857"/>
              <a:ext cx="844932" cy="8449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54000" dist="1270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sp>
          <p:nvSpPr>
            <p:cNvPr id="10" name="Shape 2543">
              <a:extLst>
                <a:ext uri="{FF2B5EF4-FFF2-40B4-BE49-F238E27FC236}">
                  <a16:creationId xmlns:a16="http://schemas.microsoft.com/office/drawing/2014/main" id="{A3F352B9-CEA5-360B-CB50-F48C4C43FB3D}"/>
                </a:ext>
              </a:extLst>
            </p:cNvPr>
            <p:cNvSpPr/>
            <p:nvPr/>
          </p:nvSpPr>
          <p:spPr>
            <a:xfrm>
              <a:off x="7821406" y="1449658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8655"/>
                  </a:moveTo>
                  <a:lnTo>
                    <a:pt x="14727" y="18655"/>
                  </a:lnTo>
                  <a:lnTo>
                    <a:pt x="14727" y="19636"/>
                  </a:lnTo>
                  <a:lnTo>
                    <a:pt x="15709" y="19636"/>
                  </a:lnTo>
                  <a:cubicBezTo>
                    <a:pt x="15709" y="19636"/>
                    <a:pt x="15709" y="18655"/>
                    <a:pt x="15709" y="18655"/>
                  </a:cubicBezTo>
                  <a:close/>
                  <a:moveTo>
                    <a:pt x="15709" y="14727"/>
                  </a:moveTo>
                  <a:lnTo>
                    <a:pt x="14727" y="14727"/>
                  </a:lnTo>
                  <a:lnTo>
                    <a:pt x="14727" y="15709"/>
                  </a:lnTo>
                  <a:lnTo>
                    <a:pt x="15709" y="15709"/>
                  </a:lnTo>
                  <a:cubicBezTo>
                    <a:pt x="15709" y="15709"/>
                    <a:pt x="15709" y="14727"/>
                    <a:pt x="15709" y="14727"/>
                  </a:cubicBezTo>
                  <a:close/>
                  <a:moveTo>
                    <a:pt x="14727" y="10800"/>
                  </a:moveTo>
                  <a:lnTo>
                    <a:pt x="15709" y="10800"/>
                  </a:lnTo>
                  <a:lnTo>
                    <a:pt x="15709" y="9818"/>
                  </a:lnTo>
                  <a:lnTo>
                    <a:pt x="14727" y="9818"/>
                  </a:lnTo>
                  <a:cubicBezTo>
                    <a:pt x="14727" y="9818"/>
                    <a:pt x="14727" y="10800"/>
                    <a:pt x="14727" y="10800"/>
                  </a:cubicBezTo>
                  <a:close/>
                  <a:moveTo>
                    <a:pt x="15709" y="16691"/>
                  </a:moveTo>
                  <a:lnTo>
                    <a:pt x="14727" y="16691"/>
                  </a:lnTo>
                  <a:lnTo>
                    <a:pt x="14727" y="17673"/>
                  </a:lnTo>
                  <a:lnTo>
                    <a:pt x="15709" y="17673"/>
                  </a:lnTo>
                  <a:cubicBezTo>
                    <a:pt x="15709" y="17673"/>
                    <a:pt x="15709" y="16691"/>
                    <a:pt x="15709" y="16691"/>
                  </a:cubicBezTo>
                  <a:close/>
                  <a:moveTo>
                    <a:pt x="14727" y="8836"/>
                  </a:moveTo>
                  <a:lnTo>
                    <a:pt x="15709" y="8836"/>
                  </a:lnTo>
                  <a:lnTo>
                    <a:pt x="15709" y="7855"/>
                  </a:lnTo>
                  <a:lnTo>
                    <a:pt x="14727" y="7855"/>
                  </a:lnTo>
                  <a:cubicBezTo>
                    <a:pt x="14727" y="7855"/>
                    <a:pt x="14727" y="8836"/>
                    <a:pt x="14727" y="8836"/>
                  </a:cubicBezTo>
                  <a:close/>
                  <a:moveTo>
                    <a:pt x="19636" y="0"/>
                  </a:moveTo>
                  <a:lnTo>
                    <a:pt x="5891" y="0"/>
                  </a:lnTo>
                  <a:cubicBezTo>
                    <a:pt x="4806" y="0"/>
                    <a:pt x="3927" y="879"/>
                    <a:pt x="3927" y="1964"/>
                  </a:cubicBezTo>
                  <a:lnTo>
                    <a:pt x="3927" y="2455"/>
                  </a:lnTo>
                  <a:cubicBezTo>
                    <a:pt x="3927" y="2726"/>
                    <a:pt x="4147" y="2945"/>
                    <a:pt x="4418" y="2945"/>
                  </a:cubicBezTo>
                  <a:cubicBezTo>
                    <a:pt x="4690" y="2945"/>
                    <a:pt x="4909" y="2726"/>
                    <a:pt x="4909" y="2455"/>
                  </a:cubicBezTo>
                  <a:lnTo>
                    <a:pt x="4909" y="1964"/>
                  </a:lnTo>
                  <a:cubicBezTo>
                    <a:pt x="4909" y="1422"/>
                    <a:pt x="5349" y="982"/>
                    <a:pt x="5891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lnTo>
                    <a:pt x="20618" y="15709"/>
                  </a:lnTo>
                  <a:cubicBezTo>
                    <a:pt x="20618" y="16251"/>
                    <a:pt x="20178" y="16691"/>
                    <a:pt x="19636" y="16691"/>
                  </a:cubicBezTo>
                  <a:lnTo>
                    <a:pt x="19145" y="16691"/>
                  </a:lnTo>
                  <a:cubicBezTo>
                    <a:pt x="18874" y="16691"/>
                    <a:pt x="18655" y="16911"/>
                    <a:pt x="18655" y="17182"/>
                  </a:cubicBezTo>
                  <a:cubicBezTo>
                    <a:pt x="18655" y="17453"/>
                    <a:pt x="18874" y="17673"/>
                    <a:pt x="19145" y="17673"/>
                  </a:cubicBezTo>
                  <a:lnTo>
                    <a:pt x="19636" y="17673"/>
                  </a:lnTo>
                  <a:cubicBezTo>
                    <a:pt x="20721" y="17673"/>
                    <a:pt x="21600" y="16794"/>
                    <a:pt x="21600" y="15709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727" y="6873"/>
                  </a:moveTo>
                  <a:lnTo>
                    <a:pt x="15709" y="6873"/>
                  </a:lnTo>
                  <a:lnTo>
                    <a:pt x="15709" y="5891"/>
                  </a:lnTo>
                  <a:lnTo>
                    <a:pt x="14727" y="5891"/>
                  </a:lnTo>
                  <a:cubicBezTo>
                    <a:pt x="14727" y="5891"/>
                    <a:pt x="14727" y="6873"/>
                    <a:pt x="14727" y="6873"/>
                  </a:cubicBezTo>
                  <a:close/>
                  <a:moveTo>
                    <a:pt x="16691" y="12273"/>
                  </a:moveTo>
                  <a:lnTo>
                    <a:pt x="13745" y="12273"/>
                  </a:lnTo>
                  <a:lnTo>
                    <a:pt x="13745" y="4909"/>
                  </a:lnTo>
                  <a:lnTo>
                    <a:pt x="15709" y="4909"/>
                  </a:lnTo>
                  <a:cubicBezTo>
                    <a:pt x="16251" y="4909"/>
                    <a:pt x="16691" y="5349"/>
                    <a:pt x="16691" y="5891"/>
                  </a:cubicBezTo>
                  <a:cubicBezTo>
                    <a:pt x="16691" y="5891"/>
                    <a:pt x="16691" y="12273"/>
                    <a:pt x="16691" y="12273"/>
                  </a:cubicBezTo>
                  <a:close/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3745" y="20618"/>
                  </a:lnTo>
                  <a:lnTo>
                    <a:pt x="13745" y="13255"/>
                  </a:lnTo>
                  <a:lnTo>
                    <a:pt x="16691" y="13255"/>
                  </a:lnTo>
                  <a:cubicBezTo>
                    <a:pt x="16691" y="13255"/>
                    <a:pt x="16691" y="19636"/>
                    <a:pt x="16691" y="19636"/>
                  </a:cubicBezTo>
                  <a:close/>
                  <a:moveTo>
                    <a:pt x="12764" y="12273"/>
                  </a:moveTo>
                  <a:lnTo>
                    <a:pt x="4909" y="12273"/>
                  </a:lnTo>
                  <a:lnTo>
                    <a:pt x="4909" y="4909"/>
                  </a:lnTo>
                  <a:lnTo>
                    <a:pt x="12764" y="4909"/>
                  </a:lnTo>
                  <a:cubicBezTo>
                    <a:pt x="12764" y="4909"/>
                    <a:pt x="12764" y="12273"/>
                    <a:pt x="12764" y="12273"/>
                  </a:cubicBezTo>
                  <a:close/>
                  <a:moveTo>
                    <a:pt x="12764" y="20618"/>
                  </a:moveTo>
                  <a:lnTo>
                    <a:pt x="4909" y="20618"/>
                  </a:lnTo>
                  <a:lnTo>
                    <a:pt x="4909" y="13255"/>
                  </a:lnTo>
                  <a:lnTo>
                    <a:pt x="12764" y="13255"/>
                  </a:lnTo>
                  <a:cubicBezTo>
                    <a:pt x="12764" y="13255"/>
                    <a:pt x="12764" y="20618"/>
                    <a:pt x="12764" y="20618"/>
                  </a:cubicBezTo>
                  <a:close/>
                  <a:moveTo>
                    <a:pt x="3927" y="12273"/>
                  </a:moveTo>
                  <a:lnTo>
                    <a:pt x="982" y="12273"/>
                  </a:ln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3927" y="4909"/>
                  </a:lnTo>
                  <a:cubicBezTo>
                    <a:pt x="3927" y="4909"/>
                    <a:pt x="3927" y="12273"/>
                    <a:pt x="3927" y="12273"/>
                  </a:cubicBezTo>
                  <a:close/>
                  <a:moveTo>
                    <a:pt x="3927" y="20618"/>
                  </a:move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3255"/>
                  </a:lnTo>
                  <a:lnTo>
                    <a:pt x="3927" y="13255"/>
                  </a:lnTo>
                  <a:cubicBezTo>
                    <a:pt x="3927" y="13255"/>
                    <a:pt x="3927" y="20618"/>
                    <a:pt x="3927" y="20618"/>
                  </a:cubicBezTo>
                  <a:close/>
                  <a:moveTo>
                    <a:pt x="15709" y="3927"/>
                  </a:move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5891"/>
                  </a:lnTo>
                  <a:cubicBezTo>
                    <a:pt x="17673" y="4806"/>
                    <a:pt x="16794" y="3927"/>
                    <a:pt x="15709" y="3927"/>
                  </a:cubicBezTo>
                  <a:moveTo>
                    <a:pt x="1964" y="8836"/>
                  </a:moveTo>
                  <a:lnTo>
                    <a:pt x="2945" y="8836"/>
                  </a:lnTo>
                  <a:lnTo>
                    <a:pt x="2945" y="7855"/>
                  </a:lnTo>
                  <a:lnTo>
                    <a:pt x="1964" y="7855"/>
                  </a:lnTo>
                  <a:cubicBezTo>
                    <a:pt x="1964" y="7855"/>
                    <a:pt x="1964" y="8836"/>
                    <a:pt x="1964" y="8836"/>
                  </a:cubicBezTo>
                  <a:close/>
                  <a:moveTo>
                    <a:pt x="1964" y="10800"/>
                  </a:moveTo>
                  <a:lnTo>
                    <a:pt x="2945" y="10800"/>
                  </a:lnTo>
                  <a:lnTo>
                    <a:pt x="2945" y="9818"/>
                  </a:lnTo>
                  <a:lnTo>
                    <a:pt x="1964" y="9818"/>
                  </a:lnTo>
                  <a:cubicBezTo>
                    <a:pt x="1964" y="9818"/>
                    <a:pt x="1964" y="10800"/>
                    <a:pt x="1964" y="10800"/>
                  </a:cubicBezTo>
                  <a:close/>
                  <a:moveTo>
                    <a:pt x="2945" y="16691"/>
                  </a:moveTo>
                  <a:lnTo>
                    <a:pt x="1964" y="16691"/>
                  </a:lnTo>
                  <a:lnTo>
                    <a:pt x="1964" y="17673"/>
                  </a:lnTo>
                  <a:lnTo>
                    <a:pt x="2945" y="17673"/>
                  </a:lnTo>
                  <a:cubicBezTo>
                    <a:pt x="2945" y="17673"/>
                    <a:pt x="2945" y="16691"/>
                    <a:pt x="2945" y="16691"/>
                  </a:cubicBezTo>
                  <a:close/>
                  <a:moveTo>
                    <a:pt x="1964" y="6873"/>
                  </a:moveTo>
                  <a:lnTo>
                    <a:pt x="2945" y="6873"/>
                  </a:lnTo>
                  <a:lnTo>
                    <a:pt x="2945" y="5891"/>
                  </a:lnTo>
                  <a:lnTo>
                    <a:pt x="1964" y="5891"/>
                  </a:lnTo>
                  <a:cubicBezTo>
                    <a:pt x="1964" y="5891"/>
                    <a:pt x="1964" y="6873"/>
                    <a:pt x="1964" y="6873"/>
                  </a:cubicBezTo>
                  <a:close/>
                  <a:moveTo>
                    <a:pt x="2945" y="14727"/>
                  </a:moveTo>
                  <a:lnTo>
                    <a:pt x="1964" y="14727"/>
                  </a:lnTo>
                  <a:lnTo>
                    <a:pt x="1964" y="15709"/>
                  </a:lnTo>
                  <a:lnTo>
                    <a:pt x="2945" y="15709"/>
                  </a:lnTo>
                  <a:cubicBezTo>
                    <a:pt x="2945" y="15709"/>
                    <a:pt x="2945" y="14727"/>
                    <a:pt x="2945" y="14727"/>
                  </a:cubicBezTo>
                  <a:close/>
                  <a:moveTo>
                    <a:pt x="2945" y="18655"/>
                  </a:moveTo>
                  <a:lnTo>
                    <a:pt x="1964" y="18655"/>
                  </a:lnTo>
                  <a:lnTo>
                    <a:pt x="1964" y="19636"/>
                  </a:lnTo>
                  <a:lnTo>
                    <a:pt x="2945" y="19636"/>
                  </a:lnTo>
                  <a:cubicBezTo>
                    <a:pt x="2945" y="19636"/>
                    <a:pt x="2945" y="18655"/>
                    <a:pt x="2945" y="1865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 dirty="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AA61AD-3F23-71C4-525A-2A9CDC05B628}"/>
              </a:ext>
            </a:extLst>
          </p:cNvPr>
          <p:cNvGrpSpPr/>
          <p:nvPr/>
        </p:nvGrpSpPr>
        <p:grpSpPr>
          <a:xfrm>
            <a:off x="4181767" y="1580435"/>
            <a:ext cx="844932" cy="844931"/>
            <a:chOff x="9483680" y="5637573"/>
            <a:chExt cx="844932" cy="84493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9017CBC-3342-2850-B9C5-50187503E3BB}"/>
                </a:ext>
              </a:extLst>
            </p:cNvPr>
            <p:cNvSpPr/>
            <p:nvPr/>
          </p:nvSpPr>
          <p:spPr>
            <a:xfrm>
              <a:off x="9483680" y="5637573"/>
              <a:ext cx="844932" cy="84493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254000" dist="1270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sp>
          <p:nvSpPr>
            <p:cNvPr id="13" name="Shape 2619">
              <a:extLst>
                <a:ext uri="{FF2B5EF4-FFF2-40B4-BE49-F238E27FC236}">
                  <a16:creationId xmlns:a16="http://schemas.microsoft.com/office/drawing/2014/main" id="{F12C4B3E-805C-52B2-ECDF-EE0EA65F5118}"/>
                </a:ext>
              </a:extLst>
            </p:cNvPr>
            <p:cNvSpPr/>
            <p:nvPr/>
          </p:nvSpPr>
          <p:spPr>
            <a:xfrm>
              <a:off x="9766482" y="5920375"/>
              <a:ext cx="279328" cy="279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2364" y="11941"/>
                  </a:moveTo>
                  <a:lnTo>
                    <a:pt x="13062" y="14033"/>
                  </a:lnTo>
                  <a:lnTo>
                    <a:pt x="11365" y="12790"/>
                  </a:lnTo>
                  <a:lnTo>
                    <a:pt x="10785" y="12365"/>
                  </a:lnTo>
                  <a:lnTo>
                    <a:pt x="10205" y="12790"/>
                  </a:lnTo>
                  <a:lnTo>
                    <a:pt x="8508" y="14033"/>
                  </a:lnTo>
                  <a:lnTo>
                    <a:pt x="9206" y="11941"/>
                  </a:lnTo>
                  <a:lnTo>
                    <a:pt x="9426" y="11282"/>
                  </a:lnTo>
                  <a:lnTo>
                    <a:pt x="8877" y="10856"/>
                  </a:lnTo>
                  <a:lnTo>
                    <a:pt x="7511" y="9794"/>
                  </a:lnTo>
                  <a:lnTo>
                    <a:pt x="9790" y="9794"/>
                  </a:lnTo>
                  <a:lnTo>
                    <a:pt x="10030" y="9160"/>
                  </a:lnTo>
                  <a:lnTo>
                    <a:pt x="10785" y="7162"/>
                  </a:lnTo>
                  <a:lnTo>
                    <a:pt x="11540" y="9160"/>
                  </a:lnTo>
                  <a:lnTo>
                    <a:pt x="11779" y="9794"/>
                  </a:lnTo>
                  <a:lnTo>
                    <a:pt x="14059" y="9794"/>
                  </a:lnTo>
                  <a:lnTo>
                    <a:pt x="12692" y="10856"/>
                  </a:lnTo>
                  <a:lnTo>
                    <a:pt x="12144" y="11282"/>
                  </a:lnTo>
                  <a:cubicBezTo>
                    <a:pt x="12144" y="11282"/>
                    <a:pt x="12364" y="11941"/>
                    <a:pt x="12364" y="11941"/>
                  </a:cubicBezTo>
                  <a:close/>
                  <a:moveTo>
                    <a:pt x="12458" y="8813"/>
                  </a:moveTo>
                  <a:lnTo>
                    <a:pt x="10785" y="4384"/>
                  </a:lnTo>
                  <a:lnTo>
                    <a:pt x="9111" y="8813"/>
                  </a:lnTo>
                  <a:lnTo>
                    <a:pt x="4649" y="8813"/>
                  </a:lnTo>
                  <a:lnTo>
                    <a:pt x="8275" y="11631"/>
                  </a:lnTo>
                  <a:lnTo>
                    <a:pt x="6601" y="16647"/>
                  </a:lnTo>
                  <a:lnTo>
                    <a:pt x="10785" y="13582"/>
                  </a:lnTo>
                  <a:lnTo>
                    <a:pt x="14969" y="16647"/>
                  </a:lnTo>
                  <a:lnTo>
                    <a:pt x="13295" y="11631"/>
                  </a:lnTo>
                  <a:lnTo>
                    <a:pt x="16921" y="8813"/>
                  </a:lnTo>
                  <a:cubicBezTo>
                    <a:pt x="16921" y="8813"/>
                    <a:pt x="12458" y="8813"/>
                    <a:pt x="12458" y="8813"/>
                  </a:cubicBezTo>
                  <a:close/>
                  <a:moveTo>
                    <a:pt x="10800" y="20592"/>
                  </a:moveTo>
                  <a:cubicBezTo>
                    <a:pt x="9796" y="20381"/>
                    <a:pt x="982" y="17399"/>
                    <a:pt x="982" y="12263"/>
                  </a:cubicBezTo>
                  <a:cubicBezTo>
                    <a:pt x="982" y="7469"/>
                    <a:pt x="2322" y="2919"/>
                    <a:pt x="2778" y="1179"/>
                  </a:cubicBezTo>
                  <a:cubicBezTo>
                    <a:pt x="4022" y="1719"/>
                    <a:pt x="7232" y="2943"/>
                    <a:pt x="10800" y="2943"/>
                  </a:cubicBezTo>
                  <a:cubicBezTo>
                    <a:pt x="14368" y="2943"/>
                    <a:pt x="17579" y="1719"/>
                    <a:pt x="18823" y="1179"/>
                  </a:cubicBezTo>
                  <a:cubicBezTo>
                    <a:pt x="19278" y="2918"/>
                    <a:pt x="20618" y="7466"/>
                    <a:pt x="20618" y="12263"/>
                  </a:cubicBezTo>
                  <a:cubicBezTo>
                    <a:pt x="20618" y="17393"/>
                    <a:pt x="11803" y="20381"/>
                    <a:pt x="10800" y="20592"/>
                  </a:cubicBezTo>
                  <a:moveTo>
                    <a:pt x="19618" y="356"/>
                  </a:moveTo>
                  <a:cubicBezTo>
                    <a:pt x="19577" y="216"/>
                    <a:pt x="19477" y="101"/>
                    <a:pt x="19343" y="42"/>
                  </a:cubicBezTo>
                  <a:cubicBezTo>
                    <a:pt x="19210" y="-17"/>
                    <a:pt x="19057" y="-13"/>
                    <a:pt x="18926" y="52"/>
                  </a:cubicBezTo>
                  <a:cubicBezTo>
                    <a:pt x="18888" y="71"/>
                    <a:pt x="15053" y="1962"/>
                    <a:pt x="10800" y="1962"/>
                  </a:cubicBezTo>
                  <a:cubicBezTo>
                    <a:pt x="6556" y="1962"/>
                    <a:pt x="2712" y="71"/>
                    <a:pt x="2674" y="52"/>
                  </a:cubicBezTo>
                  <a:cubicBezTo>
                    <a:pt x="2543" y="-13"/>
                    <a:pt x="2391" y="-17"/>
                    <a:pt x="2257" y="42"/>
                  </a:cubicBezTo>
                  <a:cubicBezTo>
                    <a:pt x="2124" y="101"/>
                    <a:pt x="2023" y="216"/>
                    <a:pt x="1983" y="356"/>
                  </a:cubicBezTo>
                  <a:cubicBezTo>
                    <a:pt x="1963" y="426"/>
                    <a:pt x="0" y="6376"/>
                    <a:pt x="0" y="12263"/>
                  </a:cubicBezTo>
                  <a:cubicBezTo>
                    <a:pt x="0" y="18484"/>
                    <a:pt x="10271" y="21491"/>
                    <a:pt x="10708" y="21575"/>
                  </a:cubicBezTo>
                  <a:cubicBezTo>
                    <a:pt x="10739" y="21580"/>
                    <a:pt x="10770" y="21583"/>
                    <a:pt x="10800" y="21583"/>
                  </a:cubicBezTo>
                  <a:cubicBezTo>
                    <a:pt x="10831" y="21583"/>
                    <a:pt x="10862" y="21580"/>
                    <a:pt x="10892" y="21575"/>
                  </a:cubicBezTo>
                  <a:cubicBezTo>
                    <a:pt x="11329" y="21491"/>
                    <a:pt x="21600" y="18484"/>
                    <a:pt x="21600" y="12263"/>
                  </a:cubicBezTo>
                  <a:cubicBezTo>
                    <a:pt x="21600" y="6376"/>
                    <a:pt x="19637" y="426"/>
                    <a:pt x="19618" y="356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51230FA-FA3B-5A49-724A-C55C3BDC81D5}"/>
              </a:ext>
            </a:extLst>
          </p:cNvPr>
          <p:cNvSpPr/>
          <p:nvPr/>
        </p:nvSpPr>
        <p:spPr>
          <a:xfrm>
            <a:off x="8969138" y="1863236"/>
            <a:ext cx="2040890" cy="348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Mục</a:t>
            </a:r>
            <a:r>
              <a:rPr lang="en-US" sz="14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en-US" sz="1400" b="1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tiêu</a:t>
            </a:r>
            <a:endParaRPr lang="en-US" sz="1050" dirty="0">
              <a:latin typeface="Source Sans Pro Light" panose="020B0403030403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5C2D4A-F456-6A8C-50D9-8AFA38148A20}"/>
              </a:ext>
            </a:extLst>
          </p:cNvPr>
          <p:cNvGrpSpPr/>
          <p:nvPr/>
        </p:nvGrpSpPr>
        <p:grpSpPr>
          <a:xfrm>
            <a:off x="7968352" y="1583732"/>
            <a:ext cx="844932" cy="844931"/>
            <a:chOff x="8940883" y="5676900"/>
            <a:chExt cx="844932" cy="84493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377AD03-07BC-7483-9F4F-C54C0CBE3028}"/>
                </a:ext>
              </a:extLst>
            </p:cNvPr>
            <p:cNvSpPr/>
            <p:nvPr/>
          </p:nvSpPr>
          <p:spPr>
            <a:xfrm>
              <a:off x="8940883" y="5676900"/>
              <a:ext cx="844932" cy="8449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254000" dist="1270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sp>
          <p:nvSpPr>
            <p:cNvPr id="17" name="Shape 2570">
              <a:extLst>
                <a:ext uri="{FF2B5EF4-FFF2-40B4-BE49-F238E27FC236}">
                  <a16:creationId xmlns:a16="http://schemas.microsoft.com/office/drawing/2014/main" id="{4EC2CF45-B1FE-3E66-438D-32F8A707C459}"/>
                </a:ext>
              </a:extLst>
            </p:cNvPr>
            <p:cNvSpPr/>
            <p:nvPr/>
          </p:nvSpPr>
          <p:spPr>
            <a:xfrm>
              <a:off x="9220812" y="5962874"/>
              <a:ext cx="279328" cy="272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7530" y="4197"/>
                  </a:moveTo>
                  <a:lnTo>
                    <a:pt x="6680" y="3701"/>
                  </a:lnTo>
                  <a:lnTo>
                    <a:pt x="6189" y="4560"/>
                  </a:lnTo>
                  <a:lnTo>
                    <a:pt x="7040" y="5056"/>
                  </a:lnTo>
                  <a:cubicBezTo>
                    <a:pt x="7040" y="5056"/>
                    <a:pt x="7530" y="4197"/>
                    <a:pt x="7530" y="4197"/>
                  </a:cubicBezTo>
                  <a:close/>
                  <a:moveTo>
                    <a:pt x="8512" y="2479"/>
                  </a:moveTo>
                  <a:lnTo>
                    <a:pt x="7662" y="1984"/>
                  </a:lnTo>
                  <a:lnTo>
                    <a:pt x="7171" y="2843"/>
                  </a:lnTo>
                  <a:lnTo>
                    <a:pt x="8021" y="3339"/>
                  </a:lnTo>
                  <a:cubicBezTo>
                    <a:pt x="8021" y="3339"/>
                    <a:pt x="8512" y="2479"/>
                    <a:pt x="8512" y="2479"/>
                  </a:cubicBezTo>
                  <a:close/>
                  <a:moveTo>
                    <a:pt x="20618" y="8428"/>
                  </a:moveTo>
                  <a:lnTo>
                    <a:pt x="982" y="8428"/>
                  </a:lnTo>
                  <a:lnTo>
                    <a:pt x="982" y="6445"/>
                  </a:lnTo>
                  <a:lnTo>
                    <a:pt x="20618" y="6445"/>
                  </a:lnTo>
                  <a:cubicBezTo>
                    <a:pt x="20618" y="6445"/>
                    <a:pt x="20618" y="8428"/>
                    <a:pt x="20618" y="8428"/>
                  </a:cubicBezTo>
                  <a:close/>
                  <a:moveTo>
                    <a:pt x="18655" y="20327"/>
                  </a:moveTo>
                  <a:lnTo>
                    <a:pt x="2945" y="20327"/>
                  </a:lnTo>
                  <a:lnTo>
                    <a:pt x="2945" y="9420"/>
                  </a:lnTo>
                  <a:lnTo>
                    <a:pt x="18655" y="9420"/>
                  </a:lnTo>
                  <a:cubicBezTo>
                    <a:pt x="18655" y="9420"/>
                    <a:pt x="18655" y="20327"/>
                    <a:pt x="18655" y="20327"/>
                  </a:cubicBezTo>
                  <a:close/>
                  <a:moveTo>
                    <a:pt x="6811" y="1488"/>
                  </a:moveTo>
                  <a:cubicBezTo>
                    <a:pt x="7083" y="1014"/>
                    <a:pt x="7683" y="851"/>
                    <a:pt x="8153" y="1125"/>
                  </a:cubicBezTo>
                  <a:lnTo>
                    <a:pt x="9854" y="2117"/>
                  </a:lnTo>
                  <a:lnTo>
                    <a:pt x="7946" y="5454"/>
                  </a:lnTo>
                  <a:lnTo>
                    <a:pt x="5759" y="5454"/>
                  </a:lnTo>
                  <a:lnTo>
                    <a:pt x="5698" y="5419"/>
                  </a:lnTo>
                  <a:lnTo>
                    <a:pt x="5678" y="5454"/>
                  </a:lnTo>
                  <a:lnTo>
                    <a:pt x="4545" y="5454"/>
                  </a:lnTo>
                  <a:cubicBezTo>
                    <a:pt x="4545" y="5454"/>
                    <a:pt x="6811" y="1488"/>
                    <a:pt x="6811" y="1488"/>
                  </a:cubicBezTo>
                  <a:close/>
                  <a:moveTo>
                    <a:pt x="15577" y="5454"/>
                  </a:moveTo>
                  <a:lnTo>
                    <a:pt x="9079" y="5454"/>
                  </a:lnTo>
                  <a:lnTo>
                    <a:pt x="10704" y="2612"/>
                  </a:lnTo>
                  <a:cubicBezTo>
                    <a:pt x="10704" y="2612"/>
                    <a:pt x="15577" y="5454"/>
                    <a:pt x="15577" y="5454"/>
                  </a:cubicBezTo>
                  <a:close/>
                  <a:moveTo>
                    <a:pt x="15930" y="2759"/>
                  </a:moveTo>
                  <a:cubicBezTo>
                    <a:pt x="16454" y="2617"/>
                    <a:pt x="16991" y="2931"/>
                    <a:pt x="17132" y="3460"/>
                  </a:cubicBezTo>
                  <a:lnTo>
                    <a:pt x="17661" y="5454"/>
                  </a:lnTo>
                  <a:lnTo>
                    <a:pt x="17540" y="5454"/>
                  </a:lnTo>
                  <a:lnTo>
                    <a:pt x="16279" y="4718"/>
                  </a:lnTo>
                  <a:lnTo>
                    <a:pt x="16438" y="4674"/>
                  </a:lnTo>
                  <a:lnTo>
                    <a:pt x="16184" y="3716"/>
                  </a:lnTo>
                  <a:lnTo>
                    <a:pt x="15236" y="3973"/>
                  </a:lnTo>
                  <a:lnTo>
                    <a:pt x="15279" y="4135"/>
                  </a:lnTo>
                  <a:lnTo>
                    <a:pt x="14076" y="3434"/>
                  </a:lnTo>
                  <a:lnTo>
                    <a:pt x="14033" y="3272"/>
                  </a:lnTo>
                  <a:cubicBezTo>
                    <a:pt x="14033" y="3272"/>
                    <a:pt x="15930" y="2759"/>
                    <a:pt x="15930" y="2759"/>
                  </a:cubicBezTo>
                  <a:close/>
                  <a:moveTo>
                    <a:pt x="20618" y="5454"/>
                  </a:moveTo>
                  <a:lnTo>
                    <a:pt x="18678" y="5454"/>
                  </a:lnTo>
                  <a:lnTo>
                    <a:pt x="18081" y="3203"/>
                  </a:lnTo>
                  <a:cubicBezTo>
                    <a:pt x="17800" y="2145"/>
                    <a:pt x="16724" y="1518"/>
                    <a:pt x="15676" y="1801"/>
                  </a:cubicBezTo>
                  <a:lnTo>
                    <a:pt x="12671" y="2615"/>
                  </a:lnTo>
                  <a:lnTo>
                    <a:pt x="8644" y="266"/>
                  </a:lnTo>
                  <a:cubicBezTo>
                    <a:pt x="7704" y="-281"/>
                    <a:pt x="6504" y="44"/>
                    <a:pt x="5961" y="992"/>
                  </a:cubicBezTo>
                  <a:lnTo>
                    <a:pt x="3410" y="5454"/>
                  </a:lnTo>
                  <a:lnTo>
                    <a:pt x="982" y="5454"/>
                  </a:lnTo>
                  <a:cubicBezTo>
                    <a:pt x="440" y="5454"/>
                    <a:pt x="0" y="5898"/>
                    <a:pt x="0" y="6445"/>
                  </a:cubicBezTo>
                  <a:lnTo>
                    <a:pt x="0" y="8428"/>
                  </a:lnTo>
                  <a:cubicBezTo>
                    <a:pt x="0" y="8977"/>
                    <a:pt x="440" y="9420"/>
                    <a:pt x="982" y="9420"/>
                  </a:cubicBezTo>
                  <a:lnTo>
                    <a:pt x="1964" y="9420"/>
                  </a:lnTo>
                  <a:lnTo>
                    <a:pt x="1964" y="20327"/>
                  </a:lnTo>
                  <a:cubicBezTo>
                    <a:pt x="1964" y="20875"/>
                    <a:pt x="2403" y="21319"/>
                    <a:pt x="2945" y="21319"/>
                  </a:cubicBezTo>
                  <a:lnTo>
                    <a:pt x="18655" y="21319"/>
                  </a:lnTo>
                  <a:cubicBezTo>
                    <a:pt x="19197" y="21319"/>
                    <a:pt x="19636" y="20875"/>
                    <a:pt x="19636" y="20327"/>
                  </a:cubicBezTo>
                  <a:lnTo>
                    <a:pt x="19636" y="9420"/>
                  </a:lnTo>
                  <a:lnTo>
                    <a:pt x="20618" y="9420"/>
                  </a:lnTo>
                  <a:cubicBezTo>
                    <a:pt x="21160" y="9420"/>
                    <a:pt x="21600" y="8977"/>
                    <a:pt x="21600" y="8428"/>
                  </a:cubicBezTo>
                  <a:lnTo>
                    <a:pt x="21600" y="6445"/>
                  </a:lnTo>
                  <a:cubicBezTo>
                    <a:pt x="21600" y="5898"/>
                    <a:pt x="21160" y="5454"/>
                    <a:pt x="20618" y="5454"/>
                  </a:cubicBezTo>
                  <a:moveTo>
                    <a:pt x="7855" y="12395"/>
                  </a:moveTo>
                  <a:lnTo>
                    <a:pt x="13745" y="12395"/>
                  </a:lnTo>
                  <a:lnTo>
                    <a:pt x="13745" y="13386"/>
                  </a:lnTo>
                  <a:lnTo>
                    <a:pt x="7855" y="13386"/>
                  </a:lnTo>
                  <a:cubicBezTo>
                    <a:pt x="7855" y="13386"/>
                    <a:pt x="7855" y="12395"/>
                    <a:pt x="7855" y="12395"/>
                  </a:cubicBezTo>
                  <a:close/>
                  <a:moveTo>
                    <a:pt x="7855" y="14378"/>
                  </a:moveTo>
                  <a:lnTo>
                    <a:pt x="13745" y="14378"/>
                  </a:lnTo>
                  <a:cubicBezTo>
                    <a:pt x="14288" y="14378"/>
                    <a:pt x="14727" y="13934"/>
                    <a:pt x="14727" y="13386"/>
                  </a:cubicBezTo>
                  <a:lnTo>
                    <a:pt x="14727" y="12395"/>
                  </a:lnTo>
                  <a:cubicBezTo>
                    <a:pt x="14727" y="11847"/>
                    <a:pt x="14288" y="11403"/>
                    <a:pt x="13745" y="11403"/>
                  </a:cubicBezTo>
                  <a:lnTo>
                    <a:pt x="7855" y="11403"/>
                  </a:lnTo>
                  <a:cubicBezTo>
                    <a:pt x="7312" y="11403"/>
                    <a:pt x="6873" y="11847"/>
                    <a:pt x="6873" y="12395"/>
                  </a:cubicBezTo>
                  <a:lnTo>
                    <a:pt x="6873" y="13386"/>
                  </a:lnTo>
                  <a:cubicBezTo>
                    <a:pt x="6873" y="13934"/>
                    <a:pt x="7312" y="14378"/>
                    <a:pt x="7855" y="14378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45A0224-83F8-5B50-A2A5-5AA5ADD8B9B7}"/>
              </a:ext>
            </a:extLst>
          </p:cNvPr>
          <p:cNvSpPr/>
          <p:nvPr/>
        </p:nvSpPr>
        <p:spPr>
          <a:xfrm>
            <a:off x="5163472" y="1799827"/>
            <a:ext cx="2046432" cy="347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Giải</a:t>
            </a:r>
            <a:r>
              <a:rPr lang="en-US" sz="14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en-US" sz="1400" b="1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pháp</a:t>
            </a:r>
            <a:endParaRPr lang="en-US" sz="1400" b="1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154C0B5-DA1C-58F3-BDFD-80CE18541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609" y="8146"/>
            <a:ext cx="1047850" cy="10478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C8533A-3BC2-6800-1FB0-902C57D3F14C}"/>
              </a:ext>
            </a:extLst>
          </p:cNvPr>
          <p:cNvSpPr txBox="1"/>
          <p:nvPr/>
        </p:nvSpPr>
        <p:spPr>
          <a:xfrm>
            <a:off x="348699" y="2412624"/>
            <a:ext cx="3606977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18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Tốn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lực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18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Bệnh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phải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chờ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đợi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18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Tăng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tình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trạng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lây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nhiễm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chéo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chen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chúc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xét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nghiệm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BC195D-51E6-0E74-0F5A-B0B622741952}"/>
              </a:ext>
            </a:extLst>
          </p:cNvPr>
          <p:cNvSpPr txBox="1"/>
          <p:nvPr/>
        </p:nvSpPr>
        <p:spPr>
          <a:xfrm>
            <a:off x="4324308" y="2407928"/>
            <a:ext cx="3350506" cy="303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269875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ymbols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ymbols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ymbols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ymbols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ymbols"/>
                <a:cs typeface="Times New Roman" panose="02020603050405020304" pitchFamily="18" charset="0"/>
              </a:rPr>
              <a:t>gian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ymbols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ymbols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ymbols"/>
                <a:cs typeface="Times New Roman" panose="02020603050405020304" pitchFamily="18" charset="0"/>
              </a:rPr>
              <a:t> chi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ymbols"/>
                <a:cs typeface="Times New Roman" panose="02020603050405020304" pitchFamily="18" charset="0"/>
              </a:rPr>
              <a:t>phí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ymbols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ymbols"/>
                <a:cs typeface="Times New Roman" panose="02020603050405020304" pitchFamily="18" charset="0"/>
              </a:rPr>
              <a:t>Nâng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ymbols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ymbols"/>
                <a:cs typeface="Times New Roman" panose="02020603050405020304" pitchFamily="18" charset="0"/>
              </a:rPr>
              <a:t>cao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ymbols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ymbols"/>
                <a:cs typeface="Times New Roman" panose="02020603050405020304" pitchFamily="18" charset="0"/>
              </a:rPr>
              <a:t>tỉ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ymbols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ymbols"/>
                <a:cs typeface="Times New Roman" panose="02020603050405020304" pitchFamily="18" charset="0"/>
              </a:rPr>
              <a:t>lệ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ymbols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ymbols"/>
                <a:cs typeface="Times New Roman" panose="02020603050405020304" pitchFamily="18" charset="0"/>
              </a:rPr>
              <a:t>sống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ymbols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ymbols"/>
                <a:cs typeface="Times New Roman" panose="02020603050405020304" pitchFamily="18" charset="0"/>
              </a:rPr>
              <a:t>sót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ymbols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ymbols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ymbols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ymbols"/>
                <a:cs typeface="Times New Roman" panose="02020603050405020304" pitchFamily="18" charset="0"/>
              </a:rPr>
              <a:t>bệnh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ymbols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oto Sans Symbols"/>
                <a:cs typeface="Times New Roman" panose="02020603050405020304" pitchFamily="18" charset="0"/>
              </a:rPr>
              <a:t>nhân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Noto Sans Symbols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1E025F-7A37-F875-D412-DE769FE8DF71}"/>
              </a:ext>
            </a:extLst>
          </p:cNvPr>
          <p:cNvSpPr txBox="1"/>
          <p:nvPr/>
        </p:nvSpPr>
        <p:spPr>
          <a:xfrm>
            <a:off x="8091580" y="2401294"/>
            <a:ext cx="3841102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269875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lĩnh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vực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sâu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X Quang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bệnh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699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8F5266-E72B-86BE-91F4-0DF3DF970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609" y="8146"/>
            <a:ext cx="1047850" cy="1047850"/>
          </a:xfrm>
          <a:prstGeom prst="rect">
            <a:avLst/>
          </a:prstGeom>
        </p:spPr>
      </p:pic>
      <p:pic>
        <p:nvPicPr>
          <p:cNvPr id="1028" name="Picture 4" descr="10 Companies Using Machine Learning in Cool Ways">
            <a:extLst>
              <a:ext uri="{FF2B5EF4-FFF2-40B4-BE49-F238E27FC236}">
                <a16:creationId xmlns:a16="http://schemas.microsoft.com/office/drawing/2014/main" id="{E368EFB4-8C63-7D12-ABCE-F5DCEBB75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45" y="673258"/>
            <a:ext cx="8099702" cy="57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24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FF94CD-8F03-4A93-2D7A-80B00C7C2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609" y="8146"/>
            <a:ext cx="1047850" cy="1047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11F49C-8543-AE6F-349E-6F85747C0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388" y="1055996"/>
            <a:ext cx="9307224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8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114372" y="419180"/>
            <a:ext cx="9210034" cy="486355"/>
          </a:xfrm>
        </p:spPr>
        <p:txBody>
          <a:bodyPr/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 HIỆN BỆNH PHỔI DỰA TRÊN ẢNH X-QUANG DÙNG HỌC SÂU (draw.io)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  <a:sym typeface="Open San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82B63E-C0E3-4FF3-C30C-2DAD81C5C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609" y="8146"/>
            <a:ext cx="1047850" cy="1047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BB087D-5656-CE58-B54A-7666DB507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44" y="1362688"/>
            <a:ext cx="11907912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1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461923-7383-16FB-DF4E-C11977353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609" y="8146"/>
            <a:ext cx="1047850" cy="1047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8DA514-85A0-FD60-123F-08DF816270D9}"/>
              </a:ext>
            </a:extLst>
          </p:cNvPr>
          <p:cNvSpPr txBox="1"/>
          <p:nvPr/>
        </p:nvSpPr>
        <p:spPr>
          <a:xfrm>
            <a:off x="4823926" y="4618654"/>
            <a:ext cx="199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Cấu trúc CNN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350" y="2123128"/>
            <a:ext cx="8720050" cy="239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1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2A839F-993F-F5CC-4A6C-A835345EFD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2508"/>
            <a:ext cx="12192000" cy="2291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461923-7383-16FB-DF4E-C11977353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609" y="8146"/>
            <a:ext cx="1047850" cy="1047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8DA514-85A0-FD60-123F-08DF816270D9}"/>
              </a:ext>
            </a:extLst>
          </p:cNvPr>
          <p:cNvSpPr txBox="1"/>
          <p:nvPr/>
        </p:nvSpPr>
        <p:spPr>
          <a:xfrm>
            <a:off x="4823926" y="4618654"/>
            <a:ext cx="199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VGG-16</a:t>
            </a:r>
          </a:p>
        </p:txBody>
      </p:sp>
    </p:spTree>
    <p:extLst>
      <p:ext uri="{BB962C8B-B14F-4D97-AF65-F5344CB8AC3E}">
        <p14:creationId xmlns:p14="http://schemas.microsoft.com/office/powerpoint/2010/main" val="402477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over dir="d"/>
      </p:transition>
    </mc:Choice>
    <mc:Fallback xmlns="">
      <p:transition>
        <p:cover dir="d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2608</TotalTime>
  <Words>1035</Words>
  <Application>Microsoft Office PowerPoint</Application>
  <PresentationFormat>Widescreen</PresentationFormat>
  <Paragraphs>147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Calibri</vt:lpstr>
      <vt:lpstr>Calibri Light</vt:lpstr>
      <vt:lpstr>linea-basic-10</vt:lpstr>
      <vt:lpstr>Roboto</vt:lpstr>
      <vt:lpstr>Roboto Black</vt:lpstr>
      <vt:lpstr>Roboto Light</vt:lpstr>
      <vt:lpstr>Roboto Medium</vt:lpstr>
      <vt:lpstr>Source Sans Pro</vt:lpstr>
      <vt:lpstr>Source Sans Pro Light</vt:lpstr>
      <vt:lpstr>Times New Roman</vt:lpstr>
      <vt:lpstr>Office Theme</vt:lpstr>
      <vt:lpstr>PowerPoint Presentation</vt:lpstr>
      <vt:lpstr>PowerPoint Presentation</vt:lpstr>
      <vt:lpstr>THỐNG KÊ BỆNH PHỔI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Sandra</dc:creator>
  <cp:lastModifiedBy>ndb12</cp:lastModifiedBy>
  <cp:revision>223</cp:revision>
  <dcterms:created xsi:type="dcterms:W3CDTF">2016-11-30T11:17:56Z</dcterms:created>
  <dcterms:modified xsi:type="dcterms:W3CDTF">2023-01-03T07:43:16Z</dcterms:modified>
</cp:coreProperties>
</file>